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72" r:id="rId3"/>
    <p:sldId id="329" r:id="rId4"/>
    <p:sldId id="330" r:id="rId5"/>
    <p:sldId id="328" r:id="rId6"/>
    <p:sldId id="318" r:id="rId7"/>
    <p:sldId id="317" r:id="rId8"/>
    <p:sldId id="319" r:id="rId9"/>
    <p:sldId id="356" r:id="rId10"/>
    <p:sldId id="331" r:id="rId11"/>
    <p:sldId id="332" r:id="rId12"/>
    <p:sldId id="358" r:id="rId13"/>
    <p:sldId id="359" r:id="rId14"/>
    <p:sldId id="360" r:id="rId15"/>
    <p:sldId id="361" r:id="rId16"/>
    <p:sldId id="362" r:id="rId17"/>
    <p:sldId id="333" r:id="rId18"/>
    <p:sldId id="363" r:id="rId19"/>
    <p:sldId id="311" r:id="rId20"/>
    <p:sldId id="322" r:id="rId21"/>
    <p:sldId id="334" r:id="rId22"/>
    <p:sldId id="336" r:id="rId23"/>
    <p:sldId id="337" r:id="rId24"/>
    <p:sldId id="338" r:id="rId25"/>
    <p:sldId id="339" r:id="rId26"/>
    <p:sldId id="340" r:id="rId27"/>
    <p:sldId id="341" r:id="rId28"/>
    <p:sldId id="342" r:id="rId29"/>
    <p:sldId id="343" r:id="rId30"/>
    <p:sldId id="344" r:id="rId31"/>
    <p:sldId id="345" r:id="rId32"/>
    <p:sldId id="346" r:id="rId33"/>
    <p:sldId id="348" r:id="rId34"/>
    <p:sldId id="347" r:id="rId35"/>
    <p:sldId id="298" r:id="rId36"/>
    <p:sldId id="274" r:id="rId37"/>
    <p:sldId id="325" r:id="rId38"/>
    <p:sldId id="312" r:id="rId39"/>
    <p:sldId id="349" r:id="rId40"/>
    <p:sldId id="350" r:id="rId41"/>
    <p:sldId id="313" r:id="rId42"/>
    <p:sldId id="351" r:id="rId43"/>
    <p:sldId id="352" r:id="rId44"/>
    <p:sldId id="353" r:id="rId45"/>
    <p:sldId id="281" r:id="rId46"/>
    <p:sldId id="327" r:id="rId47"/>
    <p:sldId id="354" r:id="rId48"/>
    <p:sldId id="357" r:id="rId49"/>
    <p:sldId id="315" r:id="rId50"/>
    <p:sldId id="31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CD23"/>
    <a:srgbClr val="DA4D5C"/>
    <a:srgbClr val="ED2B42"/>
    <a:srgbClr val="FCDB95"/>
    <a:srgbClr val="DCDDDE"/>
    <a:srgbClr val="CCCED0"/>
    <a:srgbClr val="FDEDCA"/>
    <a:srgbClr val="C4CFDA"/>
    <a:srgbClr val="88A0B5"/>
    <a:srgbClr val="F3C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73" autoAdjust="0"/>
    <p:restoredTop sz="93813" autoAdjust="0"/>
  </p:normalViewPr>
  <p:slideViewPr>
    <p:cSldViewPr showGuides="1">
      <p:cViewPr>
        <p:scale>
          <a:sx n="100" d="100"/>
          <a:sy n="100" d="100"/>
        </p:scale>
        <p:origin x="-684" y="336"/>
      </p:cViewPr>
      <p:guideLst>
        <p:guide orient="horz" pos="164"/>
        <p:guide orient="horz" pos="1117"/>
        <p:guide orient="horz" pos="4156"/>
        <p:guide orient="horz" pos="4065"/>
        <p:guide orient="horz" pos="602"/>
        <p:guide orient="horz" pos="799"/>
        <p:guide orient="horz" pos="3113"/>
        <p:guide pos="158"/>
        <p:guide pos="5615"/>
        <p:guide pos="496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EE0E7-875B-472D-82FD-0921116ED9FC}" type="datetimeFigureOut">
              <a:rPr lang="en-US" smtClean="0"/>
              <a:pPr/>
              <a:t>1/20/2015</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EEB80C-3D5D-4036-876C-B3AB82BF204A}" type="slidenum">
              <a:rPr lang="en-AU" smtClean="0"/>
              <a:pPr/>
              <a:t>‹#›</a:t>
            </a:fld>
            <a:endParaRPr lang="en-AU"/>
          </a:p>
        </p:txBody>
      </p:sp>
    </p:spTree>
    <p:extLst>
      <p:ext uri="{BB962C8B-B14F-4D97-AF65-F5344CB8AC3E}">
        <p14:creationId xmlns:p14="http://schemas.microsoft.com/office/powerpoint/2010/main" val="145996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a:t>
            </a:fld>
            <a:endParaRPr lang="en-A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Choose 50 most differentially</a:t>
            </a:r>
            <a:r>
              <a:rPr lang="en-US" baseline="0" dirty="0" smtClean="0"/>
              <a:t> expressed genes (most different fold changes) and then run DLDA (and of course the group tried lots of different things). Aside: this plot is just an illustration and does not show our real data.</a:t>
            </a:r>
            <a:endParaRPr lang="en-US" dirty="0" smtClean="0"/>
          </a:p>
          <a:p>
            <a:endParaRPr lang="en-US" dirty="0" smtClean="0"/>
          </a:p>
          <a:p>
            <a:r>
              <a:rPr lang="en-US" dirty="0" smtClean="0"/>
              <a:t>Let’s think about understanding why certain</a:t>
            </a:r>
            <a:r>
              <a:rPr lang="en-US" baseline="0" dirty="0" smtClean="0"/>
              <a:t> columns are predominantly black, white and why are some mixed: </a:t>
            </a:r>
            <a:r>
              <a:rPr lang="en-US" dirty="0" smtClean="0"/>
              <a:t>Sample = column.</a:t>
            </a:r>
          </a:p>
          <a:p>
            <a:endParaRPr lang="en-US" dirty="0" smtClean="0"/>
          </a:p>
          <a:p>
            <a:r>
              <a:rPr lang="en-US" dirty="0" smtClean="0"/>
              <a:t>Conjecture: samples</a:t>
            </a:r>
            <a:r>
              <a:rPr lang="en-US" baseline="0" dirty="0" smtClean="0"/>
              <a:t> that are consistently misclassified could belong to some minority group</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20</a:t>
            </a:fld>
            <a:endParaRPr lang="en-AU"/>
          </a:p>
        </p:txBody>
      </p:sp>
    </p:spTree>
    <p:extLst>
      <p:ext uri="{BB962C8B-B14F-4D97-AF65-F5344CB8AC3E}">
        <p14:creationId xmlns:p14="http://schemas.microsoft.com/office/powerpoint/2010/main" val="312597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For each patient</a:t>
            </a:r>
            <a:r>
              <a:rPr lang="en-US" baseline="0" dirty="0" smtClean="0"/>
              <a:t>, going from left to right, the grey shows how often that patient was correctly classified. That is averaging out over the columns in the previous slide.</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21</a:t>
            </a:fld>
            <a:endParaRPr lang="en-AU"/>
          </a:p>
        </p:txBody>
      </p:sp>
    </p:spTree>
    <p:extLst>
      <p:ext uri="{BB962C8B-B14F-4D97-AF65-F5344CB8AC3E}">
        <p14:creationId xmlns:p14="http://schemas.microsoft.com/office/powerpoint/2010/main" val="1266316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0" dirty="0" smtClean="0"/>
              <a:t>There is benefit of considering multiple ‘-</a:t>
            </a:r>
            <a:r>
              <a:rPr lang="en-US" altLang="zh-TW" b="0" dirty="0" err="1" smtClean="0"/>
              <a:t>omics</a:t>
            </a:r>
            <a:r>
              <a:rPr lang="en-US" altLang="zh-TW" b="0" dirty="0" smtClean="0"/>
              <a:t>’ platforms 	in predicting the survival outcome of patients. </a:t>
            </a:r>
            <a:endParaRPr lang="en-US" altLang="zh-TW" dirty="0" smtClean="0"/>
          </a:p>
          <a:p>
            <a:pPr marL="342900" indent="-342900">
              <a:buFont typeface="Arial"/>
              <a:buChar char="•"/>
            </a:pPr>
            <a:r>
              <a:rPr lang="en-US" altLang="zh-TW" b="0" dirty="0" smtClean="0"/>
              <a:t>Both mRNA and microRNA data perform well for a subset of patients, while for other groups, and/or individuals mRNA is the more accurate prognostic indicator cf. </a:t>
            </a:r>
            <a:r>
              <a:rPr lang="en-US" altLang="zh-TW" b="0" dirty="0" err="1" smtClean="0"/>
              <a:t>miRNA</a:t>
            </a:r>
            <a:r>
              <a:rPr lang="en-US" altLang="zh-TW" b="0" dirty="0" smtClean="0"/>
              <a:t>, and vice versa.</a:t>
            </a:r>
          </a:p>
          <a:p>
            <a:pPr marL="800100" lvl="1" indent="-342900">
              <a:buFont typeface="Arial"/>
              <a:buChar char="•"/>
            </a:pPr>
            <a:r>
              <a:rPr lang="en-US" altLang="zh-TW" b="0" dirty="0" smtClean="0"/>
              <a:t>there are approximately 9 samples (33%) that fall off the diagonal, indicating that for these patients one data platform out-performed the other.</a:t>
            </a:r>
          </a:p>
          <a:p>
            <a:pPr marL="342900" indent="-342900">
              <a:buFont typeface="Arial"/>
              <a:buChar char="•"/>
            </a:pPr>
            <a:endParaRPr lang="en-US" altLang="zh-TW" b="0" dirty="0" smtClean="0"/>
          </a:p>
          <a:p>
            <a:pPr marL="342900" indent="-342900">
              <a:buFont typeface="Arial"/>
              <a:buChar char="•"/>
            </a:pPr>
            <a:r>
              <a:rPr lang="en-US" altLang="zh-TW" b="0" dirty="0" smtClean="0"/>
              <a:t>Further implicates the potential utility of multiple data platforms rather than one, when predicting the survival outcome of patients.</a:t>
            </a:r>
            <a:endParaRPr lang="en-US" altLang="zh-TW" dirty="0" smtClean="0"/>
          </a:p>
          <a:p>
            <a:endParaRPr kumimoji="1" lang="zh-TW" alt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22</a:t>
            </a:fld>
            <a:endParaRPr lang="en-AU"/>
          </a:p>
        </p:txBody>
      </p:sp>
    </p:spTree>
    <p:extLst>
      <p:ext uri="{BB962C8B-B14F-4D97-AF65-F5344CB8AC3E}">
        <p14:creationId xmlns:p14="http://schemas.microsoft.com/office/powerpoint/2010/main" val="708429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AU" altLang="zh-TW" dirty="0" smtClean="0"/>
              <a:t>Two</a:t>
            </a:r>
            <a:r>
              <a:rPr kumimoji="1" lang="en-AU" altLang="zh-TW" baseline="0" dirty="0" smtClean="0"/>
              <a:t> sides of the same coin / even though we are </a:t>
            </a:r>
            <a:r>
              <a:rPr kumimoji="1" lang="en-AU" altLang="zh-TW" baseline="0" dirty="0" err="1" smtClean="0"/>
              <a:t>gainning</a:t>
            </a:r>
            <a:r>
              <a:rPr kumimoji="1" lang="en-AU" altLang="zh-TW" baseline="0" dirty="0" smtClean="0"/>
              <a:t> more information (edvident0 we are also </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AU" altLang="zh-TW" dirty="0" smtClean="0"/>
              <a:t>Limitation of the technologies</a:t>
            </a:r>
            <a:r>
              <a:rPr kumimoji="1" lang="en-AU" altLang="zh-TW" baseline="0" dirty="0" smtClean="0"/>
              <a:t> (as well as methods associated with different platforms).</a:t>
            </a:r>
            <a:r>
              <a:rPr kumimoji="1" lang="en-US" altLang="zh-TW" dirty="0" smtClean="0"/>
              <a:t> </a:t>
            </a:r>
            <a:endParaRPr kumimoji="1" lang="zh-TW" altLang="en-US" dirty="0"/>
          </a:p>
        </p:txBody>
      </p:sp>
      <p:sp>
        <p:nvSpPr>
          <p:cNvPr id="4" name="Slide Number Placeholder 3"/>
          <p:cNvSpPr>
            <a:spLocks noGrp="1"/>
          </p:cNvSpPr>
          <p:nvPr>
            <p:ph type="sldNum" sz="quarter" idx="10"/>
          </p:nvPr>
        </p:nvSpPr>
        <p:spPr/>
        <p:txBody>
          <a:bodyPr/>
          <a:lstStyle/>
          <a:p>
            <a:fld id="{FC31D6C3-85D1-C84E-86B5-08A9E3A096B9}" type="slidenum">
              <a:rPr kumimoji="1" lang="zh-TW" altLang="en-US" smtClean="0"/>
              <a:pPr/>
              <a:t>23</a:t>
            </a:fld>
            <a:endParaRPr kumimoji="1" lang="zh-TW" altLang="en-US"/>
          </a:p>
        </p:txBody>
      </p:sp>
    </p:spTree>
    <p:extLst>
      <p:ext uri="{BB962C8B-B14F-4D97-AF65-F5344CB8AC3E}">
        <p14:creationId xmlns:p14="http://schemas.microsoft.com/office/powerpoint/2010/main" val="293952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24</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25</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27</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28</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29</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this was running</a:t>
            </a:r>
            <a:r>
              <a:rPr lang="en-US" baseline="0" dirty="0" smtClean="0"/>
              <a:t> classifications separately for the majority / minority group, and because we simulate, we know exactly what patient belongs to what group. Here and above we took the three most differentially expressed genes and did an LDA.</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30</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UV index is on a linear scale, if it takes 30 minutes for</a:t>
            </a:r>
            <a:r>
              <a:rPr lang="en-US" baseline="0" dirty="0" smtClean="0"/>
              <a:t> a sun burn when the index is 6 then someone would burn in 15 minutes when the index is 12.</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a:t>
            </a:fld>
            <a:endParaRPr lang="en-AU"/>
          </a:p>
        </p:txBody>
      </p:sp>
    </p:spTree>
    <p:extLst>
      <p:ext uri="{BB962C8B-B14F-4D97-AF65-F5344CB8AC3E}">
        <p14:creationId xmlns:p14="http://schemas.microsoft.com/office/powerpoint/2010/main" val="3287995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31</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33</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 = 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US" baseline="0" dirty="0" smtClean="0"/>
              <a:t> = 15</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color code</a:t>
            </a:r>
            <a:r>
              <a:rPr lang="en-US" dirty="0" smtClean="0"/>
              <a:t> is showing the expected</a:t>
            </a:r>
            <a:r>
              <a:rPr lang="en-US" baseline="0" dirty="0" smtClean="0"/>
              <a:t> expression level – for simplicity let’s assume that information in the genes has signals between -0.5 and 0.5 (normal with </a:t>
            </a:r>
            <a:r>
              <a:rPr lang="en-US" baseline="0" dirty="0" err="1" smtClean="0"/>
              <a:t>sd</a:t>
            </a:r>
            <a:r>
              <a:rPr lang="en-US" baseline="0" dirty="0" smtClean="0"/>
              <a:t> = 0.5)</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34</a:t>
            </a:fld>
            <a:endParaRPr lang="en-AU"/>
          </a:p>
        </p:txBody>
      </p:sp>
    </p:spTree>
    <p:extLst>
      <p:ext uri="{BB962C8B-B14F-4D97-AF65-F5344CB8AC3E}">
        <p14:creationId xmlns:p14="http://schemas.microsoft.com/office/powerpoint/2010/main" val="1358383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AU" altLang="zh-TW" dirty="0" smtClean="0"/>
              <a:t>mRNA : data not available</a:t>
            </a:r>
          </a:p>
          <a:p>
            <a:r>
              <a:rPr kumimoji="1" lang="en-AU" altLang="zh-TW" dirty="0" err="1" smtClean="0"/>
              <a:t>miRNA</a:t>
            </a:r>
            <a:r>
              <a:rPr kumimoji="1" lang="en-AU" altLang="zh-TW" dirty="0" smtClean="0"/>
              <a:t> : 2 insufficient tissue. </a:t>
            </a:r>
            <a:endParaRPr kumimoji="1" lang="zh-TW" altLang="en-US" dirty="0"/>
          </a:p>
        </p:txBody>
      </p:sp>
      <p:sp>
        <p:nvSpPr>
          <p:cNvPr id="4" name="Slide Number Placeholder 3"/>
          <p:cNvSpPr>
            <a:spLocks noGrp="1"/>
          </p:cNvSpPr>
          <p:nvPr>
            <p:ph type="sldNum" sz="quarter" idx="10"/>
          </p:nvPr>
        </p:nvSpPr>
        <p:spPr/>
        <p:txBody>
          <a:bodyPr/>
          <a:lstStyle/>
          <a:p>
            <a:fld id="{FC31D6C3-85D1-C84E-86B5-08A9E3A096B9}" type="slidenum">
              <a:rPr kumimoji="1" lang="zh-TW" altLang="en-US" smtClean="0"/>
              <a:pPr/>
              <a:t>36</a:t>
            </a:fld>
            <a:endParaRPr kumimoji="1" lang="zh-TW" altLang="en-US"/>
          </a:p>
        </p:txBody>
      </p:sp>
    </p:spTree>
    <p:extLst>
      <p:ext uri="{BB962C8B-B14F-4D97-AF65-F5344CB8AC3E}">
        <p14:creationId xmlns:p14="http://schemas.microsoft.com/office/powerpoint/2010/main" val="3879674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AU" dirty="0" smtClean="0"/>
              <a:t>HERE:</a:t>
            </a:r>
            <a:r>
              <a:rPr lang="en-AU" baseline="0" dirty="0" smtClean="0"/>
              <a:t> y-axis shows the average classification error rate across all patients for one of the 100 5-fold CV runs when using DLDA = Diagonal Linear Discriminant Analysis, assuming the correlation structure is diagonal (genes are not correlated) for the first boxplot and using logistic regression for AJCC using all four and CPM using variables from a outside selection (e.g. forward stepwise using AIC).</a:t>
            </a:r>
            <a:endParaRPr lang="en-AU" dirty="0" smtClean="0"/>
          </a:p>
          <a:p>
            <a:endParaRPr lang="en-AU" dirty="0" smtClean="0"/>
          </a:p>
          <a:p>
            <a:r>
              <a:rPr lang="en-AU" dirty="0" smtClean="0"/>
              <a:t>Answer interaction effects.</a:t>
            </a:r>
          </a:p>
          <a:p>
            <a:r>
              <a:rPr lang="en-AU" dirty="0" smtClean="0"/>
              <a:t>Hard to search for in high dimensional space.</a:t>
            </a:r>
          </a:p>
          <a:p>
            <a:r>
              <a:rPr lang="en-AU" dirty="0" smtClean="0"/>
              <a:t>Look for ‘simple’ interactions</a:t>
            </a:r>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38</a:t>
            </a:fld>
            <a:endParaRPr lang="en-AU"/>
          </a:p>
        </p:txBody>
      </p:sp>
    </p:spTree>
    <p:extLst>
      <p:ext uri="{BB962C8B-B14F-4D97-AF65-F5344CB8AC3E}">
        <p14:creationId xmlns:p14="http://schemas.microsoft.com/office/powerpoint/2010/main" val="167460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Black = Classified wrongly</a:t>
            </a:r>
          </a:p>
          <a:p>
            <a:r>
              <a:rPr lang="en-US" dirty="0" smtClean="0"/>
              <a:t>White = Classified correctly</a:t>
            </a:r>
          </a:p>
          <a:p>
            <a:endParaRPr lang="en-US" dirty="0" smtClean="0"/>
          </a:p>
          <a:p>
            <a:r>
              <a:rPr lang="en-US" dirty="0" smtClean="0"/>
              <a:t>Let’s think about understanding why certain</a:t>
            </a:r>
            <a:r>
              <a:rPr lang="en-US" baseline="0" dirty="0" smtClean="0"/>
              <a:t> columns are predominantly black, white and why are some mixed: </a:t>
            </a:r>
            <a:r>
              <a:rPr lang="en-US" dirty="0" smtClean="0"/>
              <a:t>Sample = column.</a:t>
            </a:r>
          </a:p>
          <a:p>
            <a:endParaRPr lang="en-US" dirty="0" smtClean="0"/>
          </a:p>
          <a:p>
            <a:r>
              <a:rPr lang="en-US" dirty="0" smtClean="0"/>
              <a:t>Conjecture: samples</a:t>
            </a:r>
            <a:r>
              <a:rPr lang="en-US" baseline="0" dirty="0" smtClean="0"/>
              <a:t> that are consistently misclassified (shown in white) could belong to some minority group</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39</a:t>
            </a:fld>
            <a:endParaRPr lang="en-AU"/>
          </a:p>
        </p:txBody>
      </p:sp>
    </p:spTree>
    <p:extLst>
      <p:ext uri="{BB962C8B-B14F-4D97-AF65-F5344CB8AC3E}">
        <p14:creationId xmlns:p14="http://schemas.microsoft.com/office/powerpoint/2010/main" val="3125973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Black = Classified wrongly</a:t>
            </a:r>
          </a:p>
          <a:p>
            <a:r>
              <a:rPr lang="en-US" dirty="0" smtClean="0"/>
              <a:t>White = Classified correctly</a:t>
            </a:r>
          </a:p>
          <a:p>
            <a:endParaRPr lang="en-US" dirty="0" smtClean="0"/>
          </a:p>
          <a:p>
            <a:r>
              <a:rPr lang="en-US" dirty="0" smtClean="0"/>
              <a:t>Let’s think about understanding why certain</a:t>
            </a:r>
            <a:r>
              <a:rPr lang="en-US" baseline="0" dirty="0" smtClean="0"/>
              <a:t> columns are predominantly black, white and why are some mixed: </a:t>
            </a:r>
            <a:r>
              <a:rPr lang="en-US" dirty="0" smtClean="0"/>
              <a:t>Sample = column.</a:t>
            </a:r>
          </a:p>
          <a:p>
            <a:endParaRPr lang="en-US" dirty="0" smtClean="0"/>
          </a:p>
          <a:p>
            <a:r>
              <a:rPr lang="en-US" dirty="0" smtClean="0"/>
              <a:t>Conjecture: samples</a:t>
            </a:r>
            <a:r>
              <a:rPr lang="en-US" baseline="0" dirty="0" smtClean="0"/>
              <a:t> that are consistently misclassified (shown in white) could belong to some minority group</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40</a:t>
            </a:fld>
            <a:endParaRPr lang="en-AU"/>
          </a:p>
        </p:txBody>
      </p:sp>
    </p:spTree>
    <p:extLst>
      <p:ext uri="{BB962C8B-B14F-4D97-AF65-F5344CB8AC3E}">
        <p14:creationId xmlns:p14="http://schemas.microsoft.com/office/powerpoint/2010/main" val="3125973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patient</a:t>
            </a:r>
            <a:r>
              <a:rPr lang="en-US" baseline="0" dirty="0" smtClean="0"/>
              <a:t>, going from left to right, the grey shows how often that patient was correctly classified. That is averaging out over the columns in the previous slide.</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41</a:t>
            </a:fld>
            <a:endParaRPr lang="en-AU"/>
          </a:p>
        </p:txBody>
      </p:sp>
    </p:spTree>
    <p:extLst>
      <p:ext uri="{BB962C8B-B14F-4D97-AF65-F5344CB8AC3E}">
        <p14:creationId xmlns:p14="http://schemas.microsoft.com/office/powerpoint/2010/main" val="1266316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(although we</a:t>
            </a:r>
            <a:r>
              <a:rPr lang="en-US" baseline="0" dirty="0" smtClean="0"/>
              <a:t> should do this differently in the future), u</a:t>
            </a:r>
            <a:r>
              <a:rPr lang="en-US" dirty="0" smtClean="0"/>
              <a:t>sing the average classification</a:t>
            </a:r>
            <a:r>
              <a:rPr lang="en-US" baseline="0" dirty="0" smtClean="0"/>
              <a:t> error as the new y (new response) we run a linear regression (which of course is not ideal and we should have worked on either transformed y’s or using nonlinear regression models) and run forward stepwise with AIC. </a:t>
            </a:r>
            <a:r>
              <a:rPr lang="en-US" baseline="0" dirty="0" err="1" smtClean="0"/>
              <a:t>Extranodal</a:t>
            </a:r>
            <a:r>
              <a:rPr lang="en-US" baseline="0" dirty="0" smtClean="0"/>
              <a:t> is dichotomous and Number of invasive nodes is integer valued 0 to 10+</a:t>
            </a:r>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42</a:t>
            </a:fld>
            <a:endParaRPr lang="en-AU"/>
          </a:p>
        </p:txBody>
      </p:sp>
    </p:spTree>
    <p:extLst>
      <p:ext uri="{BB962C8B-B14F-4D97-AF65-F5344CB8AC3E}">
        <p14:creationId xmlns:p14="http://schemas.microsoft.com/office/powerpoint/2010/main" val="2981666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the same classifier is used and we clearly see that when using Gene’s the no group is easy to classify and the yes group is hard</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43</a:t>
            </a:fld>
            <a:endParaRPr lang="en-AU"/>
          </a:p>
        </p:txBody>
      </p:sp>
    </p:spTree>
    <p:extLst>
      <p:ext uri="{BB962C8B-B14F-4D97-AF65-F5344CB8AC3E}">
        <p14:creationId xmlns:p14="http://schemas.microsoft.com/office/powerpoint/2010/main" val="1467296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a:t>
            </a:fld>
            <a:endParaRPr lang="en-AU"/>
          </a:p>
        </p:txBody>
      </p:sp>
    </p:spTree>
    <p:extLst>
      <p:ext uri="{BB962C8B-B14F-4D97-AF65-F5344CB8AC3E}">
        <p14:creationId xmlns:p14="http://schemas.microsoft.com/office/powerpoint/2010/main" val="3287995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 the other hand, if we use CPM as in </a:t>
            </a:r>
            <a:r>
              <a:rPr lang="en-US" baseline="0" dirty="0" err="1" smtClean="0"/>
              <a:t>Kaushala’s</a:t>
            </a:r>
            <a:r>
              <a:rPr lang="en-US" baseline="0" dirty="0" smtClean="0"/>
              <a:t> paper, then we do well in the yes group but we sacrifice performance in the “no PP” group.</a:t>
            </a:r>
          </a:p>
          <a:p>
            <a:endParaRPr lang="en-US" baseline="0" dirty="0" smtClean="0"/>
          </a:p>
          <a:p>
            <a:r>
              <a:rPr lang="en-US" baseline="0" dirty="0" smtClean="0"/>
              <a:t>Therefore, we identify “Tumor </a:t>
            </a:r>
            <a:r>
              <a:rPr lang="en-US" baseline="0" dirty="0" err="1" smtClean="0"/>
              <a:t>extranodal</a:t>
            </a:r>
            <a:r>
              <a:rPr lang="en-US" baseline="0" dirty="0" smtClean="0"/>
              <a:t>” as a potential interaction term and promises to improve performance when working with either the genes or the </a:t>
            </a:r>
            <a:r>
              <a:rPr lang="en-US" baseline="0" dirty="0" err="1" smtClean="0"/>
              <a:t>cpm</a:t>
            </a:r>
            <a:r>
              <a:rPr lang="en-US" baseline="0" dirty="0" smtClean="0"/>
              <a:t> only.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44</a:t>
            </a:fld>
            <a:endParaRPr lang="en-AU"/>
          </a:p>
        </p:txBody>
      </p:sp>
    </p:spTree>
    <p:extLst>
      <p:ext uri="{BB962C8B-B14F-4D97-AF65-F5344CB8AC3E}">
        <p14:creationId xmlns:p14="http://schemas.microsoft.com/office/powerpoint/2010/main" val="452501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Interestingly we don</a:t>
            </a:r>
            <a:r>
              <a:rPr lang="fr-FR" dirty="0" smtClean="0"/>
              <a:t>’</a:t>
            </a:r>
            <a:r>
              <a:rPr lang="en-AU" dirty="0" smtClean="0"/>
              <a:t>t really do much better with the</a:t>
            </a:r>
            <a:r>
              <a:rPr lang="en-AU" baseline="0" dirty="0" smtClean="0"/>
              <a:t> genes and performance is reversed with CPM. Ideally we should use a classifier based on the Genes only for the no </a:t>
            </a:r>
            <a:r>
              <a:rPr lang="en-AU" baseline="0" dirty="0" err="1" smtClean="0"/>
              <a:t>Tumor</a:t>
            </a:r>
            <a:r>
              <a:rPr lang="en-AU" baseline="0" dirty="0" smtClean="0"/>
              <a:t> </a:t>
            </a:r>
            <a:r>
              <a:rPr lang="en-AU" baseline="0" dirty="0" err="1" smtClean="0"/>
              <a:t>Extranodal</a:t>
            </a:r>
            <a:r>
              <a:rPr lang="en-AU" baseline="0" dirty="0" smtClean="0"/>
              <a:t> group and based on CPM only for the yes group. However, that decision is not cross-validated and underlines the challenge intrinsic with trying to minimise CV error rates.</a:t>
            </a:r>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Suggests no sub groups and minimal mislabelling</a:t>
            </a:r>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Going back to the </a:t>
            </a:r>
            <a:r>
              <a:rPr lang="en-AU" dirty="0" err="1" smtClean="0"/>
              <a:t>rowmeans</a:t>
            </a:r>
            <a:r>
              <a:rPr lang="en-AU" dirty="0" smtClean="0"/>
              <a:t>,</a:t>
            </a:r>
            <a:r>
              <a:rPr lang="en-AU" baseline="0" dirty="0" smtClean="0"/>
              <a:t> however, classification is based on only those patients (samples) who had </a:t>
            </a:r>
            <a:r>
              <a:rPr lang="en-AU" baseline="0" dirty="0" err="1" smtClean="0"/>
              <a:t>Tum_extranodal</a:t>
            </a:r>
            <a:r>
              <a:rPr lang="en-AU" baseline="0" dirty="0" smtClean="0"/>
              <a:t> = No in the left boxplot and yes in the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The boxplot is for 100 5-fold-CV repeats to classify into GP and PP.</a:t>
            </a:r>
          </a:p>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Because of the different behaviour, we see now clearly that </a:t>
            </a:r>
            <a:r>
              <a:rPr lang="en-AU" baseline="0" dirty="0" err="1" smtClean="0"/>
              <a:t>Tum_extranodal</a:t>
            </a:r>
            <a:r>
              <a:rPr lang="en-AU" baseline="0" dirty="0" smtClean="0"/>
              <a:t> should be used as a interaction term when combining it with either Gene Expression or CPM.</a:t>
            </a:r>
          </a:p>
          <a:p>
            <a:pPr marL="0" marR="0" indent="0" algn="l" defTabSz="914400" rtl="0" eaLnBrk="1" fontAlgn="auto" latinLnBrk="0" hangingPunct="1">
              <a:lnSpc>
                <a:spcPct val="100000"/>
              </a:lnSpc>
              <a:spcBef>
                <a:spcPts val="0"/>
              </a:spcBef>
              <a:spcAft>
                <a:spcPts val="0"/>
              </a:spcAft>
              <a:buClrTx/>
              <a:buSzTx/>
              <a:buFontTx/>
              <a:buNone/>
              <a:tabLst/>
              <a:defRPr/>
            </a:pPr>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If we had a reduction in CV error in both boxplots within Gene Expression say, then it is clear that we need to have two different classifiers for the No and Yes patients respectively, i.e. an interaction term within Gene expression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45</a:t>
            </a:fld>
            <a:endParaRPr lang="en-AU"/>
          </a:p>
        </p:txBody>
      </p:sp>
    </p:spTree>
    <p:extLst>
      <p:ext uri="{BB962C8B-B14F-4D97-AF65-F5344CB8AC3E}">
        <p14:creationId xmlns:p14="http://schemas.microsoft.com/office/powerpoint/2010/main" val="2625987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TW" alt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46</a:t>
            </a:fld>
            <a:endParaRPr lang="en-AU"/>
          </a:p>
        </p:txBody>
      </p:sp>
    </p:spTree>
    <p:extLst>
      <p:ext uri="{BB962C8B-B14F-4D97-AF65-F5344CB8AC3E}">
        <p14:creationId xmlns:p14="http://schemas.microsoft.com/office/powerpoint/2010/main" val="3271422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47</a:t>
            </a:fld>
            <a:endParaRPr lang="en-AU"/>
          </a:p>
        </p:txBody>
      </p:sp>
    </p:spTree>
    <p:extLst>
      <p:ext uri="{BB962C8B-B14F-4D97-AF65-F5344CB8AC3E}">
        <p14:creationId xmlns:p14="http://schemas.microsoft.com/office/powerpoint/2010/main" val="328799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48</a:t>
            </a:fld>
            <a:endParaRPr lang="en-AU"/>
          </a:p>
        </p:txBody>
      </p:sp>
    </p:spTree>
    <p:extLst>
      <p:ext uri="{BB962C8B-B14F-4D97-AF65-F5344CB8AC3E}">
        <p14:creationId xmlns:p14="http://schemas.microsoft.com/office/powerpoint/2010/main" val="3287995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xfrm>
            <a:off x="1143000" y="685800"/>
            <a:ext cx="4572000" cy="3429000"/>
          </a:xfrm>
          <a:ln/>
        </p:spPr>
      </p:sp>
      <p:sp>
        <p:nvSpPr>
          <p:cNvPr id="82947" name="Notes Placeholder 2"/>
          <p:cNvSpPr>
            <a:spLocks noGrp="1"/>
          </p:cNvSpPr>
          <p:nvPr>
            <p:ph type="body" idx="1"/>
          </p:nvPr>
        </p:nvSpPr>
        <p:spPr>
          <a:noFill/>
        </p:spPr>
        <p:txBody>
          <a:bodyPr/>
          <a:lstStyle/>
          <a:p>
            <a:r>
              <a:rPr lang="en-AU" dirty="0" smtClean="0"/>
              <a:t>1 –</a:t>
            </a:r>
            <a:r>
              <a:rPr lang="en-AU" baseline="0" dirty="0" smtClean="0"/>
              <a:t> </a:t>
            </a:r>
            <a:r>
              <a:rPr lang="en-AU" dirty="0" smtClean="0"/>
              <a:t>primary supervisor </a:t>
            </a:r>
            <a:r>
              <a:rPr lang="en-AU" dirty="0" err="1" smtClean="0"/>
              <a:t>gm</a:t>
            </a:r>
            <a:r>
              <a:rPr lang="en-AU" dirty="0" smtClean="0"/>
              <a:t> at </a:t>
            </a:r>
            <a:r>
              <a:rPr lang="en-AU" dirty="0" err="1" smtClean="0"/>
              <a:t>usyd</a:t>
            </a:r>
            <a:r>
              <a:rPr lang="en-AU" dirty="0" smtClean="0"/>
              <a:t>, and associate supervisor mw at </a:t>
            </a:r>
            <a:r>
              <a:rPr lang="en-AU" dirty="0" err="1" smtClean="0"/>
              <a:t>unsw</a:t>
            </a:r>
            <a:r>
              <a:rPr lang="en-AU" dirty="0" smtClean="0"/>
              <a:t> and </a:t>
            </a:r>
            <a:r>
              <a:rPr lang="en-AU" dirty="0" err="1" smtClean="0"/>
              <a:t>sbi</a:t>
            </a:r>
            <a:endParaRPr lang="en-AU"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2 – prof </a:t>
            </a:r>
            <a:r>
              <a:rPr lang="en-US" dirty="0" err="1" smtClean="0"/>
              <a:t>rs</a:t>
            </a:r>
            <a:r>
              <a:rPr lang="en-US" baseline="0" dirty="0" smtClean="0"/>
              <a:t> and his team provide the samples and assoc. clinic-path data</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3 – high-throughput assays performed by GP and VT, SM</a:t>
            </a:r>
            <a:endParaRPr lang="en-AU"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AU" dirty="0" smtClean="0"/>
              <a:t>4 – ac, </a:t>
            </a:r>
            <a:r>
              <a:rPr lang="en-AU" dirty="0" err="1" smtClean="0"/>
              <a:t>jy</a:t>
            </a:r>
            <a:r>
              <a:rPr lang="en-AU" dirty="0" smtClean="0"/>
              <a:t>, </a:t>
            </a:r>
            <a:r>
              <a:rPr lang="en-AU" dirty="0" err="1" smtClean="0"/>
              <a:t>vj</a:t>
            </a:r>
            <a:r>
              <a:rPr lang="en-AU" dirty="0" smtClean="0"/>
              <a:t> – provided statistical analysis and interpretation</a:t>
            </a:r>
          </a:p>
          <a:p>
            <a:r>
              <a:rPr lang="en-US" baseline="0" dirty="0" smtClean="0"/>
              <a:t>5 – team at SBI for generous hosting and patience in helping me learn about systems biology</a:t>
            </a:r>
            <a:endParaRPr lang="en-AU" baseline="0" dirty="0" smtClean="0"/>
          </a:p>
          <a:p>
            <a:r>
              <a:rPr lang="en-US" baseline="0" dirty="0" smtClean="0"/>
              <a:t>6 – ongoing work with many of these people</a:t>
            </a:r>
          </a:p>
        </p:txBody>
      </p:sp>
      <p:sp>
        <p:nvSpPr>
          <p:cNvPr id="82948" name="Date Placeholder 3"/>
          <p:cNvSpPr>
            <a:spLocks noGrp="1"/>
          </p:cNvSpPr>
          <p:nvPr>
            <p:ph type="dt" sz="quarter" idx="1"/>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cs typeface="Arial" pitchFamily="34" charset="0"/>
              </a:defRPr>
            </a:lvl9pPr>
          </a:lstStyle>
          <a:p>
            <a:fld id="{5A2469CE-7208-4ACD-8399-B810A252E02D}" type="datetime1">
              <a:rPr lang="en-AU" smtClean="0"/>
              <a:pPr/>
              <a:t>20/01/2015</a:t>
            </a:fld>
            <a:endParaRPr lang="en-AU" smtClean="0"/>
          </a:p>
        </p:txBody>
      </p:sp>
      <p:sp>
        <p:nvSpPr>
          <p:cNvPr id="82949" name="Footer Placeholder 4"/>
          <p:cNvSpPr>
            <a:spLocks noGrp="1"/>
          </p:cNvSpPr>
          <p:nvPr>
            <p:ph type="ftr" sz="quarter" idx="4"/>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cs typeface="Arial" pitchFamily="34" charset="0"/>
              </a:defRPr>
            </a:lvl9pPr>
          </a:lstStyle>
          <a:p>
            <a:r>
              <a:rPr lang="en-AU" smtClean="0"/>
              <a:t>Prognostic biomarkers in melanoma</a:t>
            </a:r>
          </a:p>
        </p:txBody>
      </p:sp>
      <p:sp>
        <p:nvSpPr>
          <p:cNvPr id="82950" name="Slide Number Placeholder 5"/>
          <p:cNvSpPr>
            <a:spLocks noGrp="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cs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cs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cs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cs typeface="Arial" pitchFamily="34" charset="0"/>
              </a:defRPr>
            </a:lvl9pPr>
          </a:lstStyle>
          <a:p>
            <a:fld id="{A54806A4-BF88-4035-9250-EB8AB394ABA3}" type="slidenum">
              <a:rPr lang="en-AU" smtClean="0"/>
              <a:pPr/>
              <a:t>49</a:t>
            </a:fld>
            <a:endParaRPr lang="en-A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7</a:t>
            </a:fld>
            <a:endParaRPr lang="en-AU"/>
          </a:p>
        </p:txBody>
      </p:sp>
    </p:spTree>
    <p:extLst>
      <p:ext uri="{BB962C8B-B14F-4D97-AF65-F5344CB8AC3E}">
        <p14:creationId xmlns:p14="http://schemas.microsoft.com/office/powerpoint/2010/main" val="328799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have a very rich data set,</a:t>
            </a:r>
            <a:r>
              <a:rPr lang="en-US" baseline="0" dirty="0" smtClean="0"/>
              <a:t> which has comparably many CPM (</a:t>
            </a:r>
            <a:r>
              <a:rPr lang="en-US" baseline="0" dirty="0" err="1" smtClean="0"/>
              <a:t>clinico</a:t>
            </a:r>
            <a:r>
              <a:rPr lang="en-US" baseline="0" dirty="0" smtClean="0"/>
              <a:t>-pathologic and mutation) variables and that is rather unusual about our data; here we try to explore that data as good as we can. The first paper on our data was just accepted for publication in the International Journal of Cancer Research.</a:t>
            </a:r>
            <a:endParaRPr lang="en-US" dirty="0" smtClean="0"/>
          </a:p>
        </p:txBody>
      </p:sp>
      <p:sp>
        <p:nvSpPr>
          <p:cNvPr id="4" name="Slide Number Placeholder 3"/>
          <p:cNvSpPr>
            <a:spLocks noGrp="1"/>
          </p:cNvSpPr>
          <p:nvPr>
            <p:ph type="sldNum" sz="quarter" idx="10"/>
          </p:nvPr>
        </p:nvSpPr>
        <p:spPr/>
        <p:txBody>
          <a:bodyPr/>
          <a:lstStyle/>
          <a:p>
            <a:fld id="{FC31D6C3-85D1-C84E-86B5-08A9E3A096B9}" type="slidenum">
              <a:rPr kumimoji="1" lang="zh-TW" altLang="en-US" smtClean="0"/>
              <a:pPr/>
              <a:t>8</a:t>
            </a:fld>
            <a:endParaRPr kumimoji="1" lang="zh-TW" altLang="en-US"/>
          </a:p>
        </p:txBody>
      </p:sp>
    </p:spTree>
    <p:extLst>
      <p:ext uri="{BB962C8B-B14F-4D97-AF65-F5344CB8AC3E}">
        <p14:creationId xmlns:p14="http://schemas.microsoft.com/office/powerpoint/2010/main" val="3879674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9</a:t>
            </a:fld>
            <a:endParaRPr lang="en-AU"/>
          </a:p>
        </p:txBody>
      </p:sp>
    </p:spTree>
    <p:extLst>
      <p:ext uri="{BB962C8B-B14F-4D97-AF65-F5344CB8AC3E}">
        <p14:creationId xmlns:p14="http://schemas.microsoft.com/office/powerpoint/2010/main" val="328799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Black = Classified wrongly</a:t>
            </a:r>
          </a:p>
          <a:p>
            <a:r>
              <a:rPr lang="en-US" dirty="0" smtClean="0"/>
              <a:t>White = Classified correctly</a:t>
            </a:r>
          </a:p>
          <a:p>
            <a:endParaRPr lang="en-US" dirty="0" smtClean="0"/>
          </a:p>
          <a:p>
            <a:r>
              <a:rPr lang="en-US" dirty="0" smtClean="0"/>
              <a:t>Let’s think about understanding why certain</a:t>
            </a:r>
            <a:r>
              <a:rPr lang="en-US" baseline="0" dirty="0" smtClean="0"/>
              <a:t> columns are predominantly black, white and why are some mixed: </a:t>
            </a:r>
            <a:r>
              <a:rPr lang="en-US" dirty="0" smtClean="0"/>
              <a:t>Sample = column.</a:t>
            </a:r>
          </a:p>
          <a:p>
            <a:endParaRPr lang="en-US" dirty="0" smtClean="0"/>
          </a:p>
          <a:p>
            <a:r>
              <a:rPr lang="en-US" dirty="0" smtClean="0"/>
              <a:t>Conjecture: samples</a:t>
            </a:r>
            <a:r>
              <a:rPr lang="en-US" baseline="0" dirty="0" smtClean="0"/>
              <a:t> that are consistently misclassified (shown in white) could belong to some minority group</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17</a:t>
            </a:fld>
            <a:endParaRPr lang="en-AU"/>
          </a:p>
        </p:txBody>
      </p:sp>
    </p:spTree>
    <p:extLst>
      <p:ext uri="{BB962C8B-B14F-4D97-AF65-F5344CB8AC3E}">
        <p14:creationId xmlns:p14="http://schemas.microsoft.com/office/powerpoint/2010/main" val="3125973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DLDA classifies into</a:t>
            </a:r>
            <a:r>
              <a:rPr lang="en-US" baseline="0" dirty="0" smtClean="0"/>
              <a:t> that group such that the observation is closest to the average (across all genes/features) variance weighted square distance to the group mean</a:t>
            </a:r>
            <a:endParaRPr lang="en-US" dirty="0" smtClean="0"/>
          </a:p>
          <a:p>
            <a:endParaRPr lang="en-US" dirty="0" smtClean="0"/>
          </a:p>
          <a:p>
            <a:r>
              <a:rPr lang="en-US" dirty="0" err="1" smtClean="0"/>
              <a:t>pamr</a:t>
            </a:r>
            <a:r>
              <a:rPr lang="en-US" baseline="0" dirty="0" smtClean="0"/>
              <a:t> is the r implementation of PAM by </a:t>
            </a:r>
            <a:r>
              <a:rPr lang="en-US" baseline="0" dirty="0" err="1" smtClean="0"/>
              <a:t>Tibshirani</a:t>
            </a:r>
            <a:r>
              <a:rPr lang="en-US" baseline="0" dirty="0" smtClean="0"/>
              <a:t> et al (2002) - </a:t>
            </a:r>
            <a:r>
              <a:rPr lang="en-US" dirty="0" smtClean="0"/>
              <a:t>classification from gene expression data, by the method of nearest shrunken centroids.</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18</a:t>
            </a:fld>
            <a:endParaRPr lang="en-AU"/>
          </a:p>
        </p:txBody>
      </p:sp>
    </p:spTree>
    <p:extLst>
      <p:ext uri="{BB962C8B-B14F-4D97-AF65-F5344CB8AC3E}">
        <p14:creationId xmlns:p14="http://schemas.microsoft.com/office/powerpoint/2010/main" val="244304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through the various methods</a:t>
            </a:r>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19</a:t>
            </a:fld>
            <a:endParaRPr lang="en-AU"/>
          </a:p>
        </p:txBody>
      </p:sp>
    </p:spTree>
    <p:extLst>
      <p:ext uri="{BB962C8B-B14F-4D97-AF65-F5344CB8AC3E}">
        <p14:creationId xmlns:p14="http://schemas.microsoft.com/office/powerpoint/2010/main" val="648281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 Title Slide">
    <p:spTree>
      <p:nvGrpSpPr>
        <p:cNvPr id="1" name=""/>
        <p:cNvGrpSpPr/>
        <p:nvPr/>
      </p:nvGrpSpPr>
      <p:grpSpPr>
        <a:xfrm>
          <a:off x="0" y="0"/>
          <a:ext cx="0" cy="0"/>
          <a:chOff x="0" y="0"/>
          <a:chExt cx="0" cy="0"/>
        </a:xfrm>
      </p:grpSpPr>
      <p:sp>
        <p:nvSpPr>
          <p:cNvPr id="27" name="Rectangle 26"/>
          <p:cNvSpPr/>
          <p:nvPr userDrawn="1"/>
        </p:nvSpPr>
        <p:spPr bwMode="white">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userDrawn="1"/>
        </p:nvSpPr>
        <p:spPr bwMode="invGray">
          <a:xfrm>
            <a:off x="1071538" y="0"/>
            <a:ext cx="8072462" cy="5786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1331912" y="285729"/>
            <a:ext cx="7704138" cy="1000132"/>
          </a:xfrm>
        </p:spPr>
        <p:txBody>
          <a:bodyPr>
            <a:normAutofit/>
          </a:bodyPr>
          <a:lstStyle>
            <a:lvl1pPr marL="0" marR="0" indent="0" algn="l" defTabSz="914400" rtl="0" eaLnBrk="1" fontAlgn="auto" latinLnBrk="0" hangingPunct="1">
              <a:lnSpc>
                <a:spcPts val="3100"/>
              </a:lnSpc>
              <a:spcBef>
                <a:spcPct val="0"/>
              </a:spcBef>
              <a:spcAft>
                <a:spcPts val="0"/>
              </a:spcAft>
              <a:buClrTx/>
              <a:buSzTx/>
              <a:buFontTx/>
              <a:buNone/>
              <a:tabLst/>
              <a:defRPr sz="3600" b="0" baseline="0">
                <a:solidFill>
                  <a:schemeClr val="bg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1331912" y="1285860"/>
            <a:ext cx="7704137"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1" name="Content Placeholder 25"/>
          <p:cNvSpPr>
            <a:spLocks noGrp="1"/>
          </p:cNvSpPr>
          <p:nvPr>
            <p:ph sz="quarter" idx="11" hasCustomPrompt="1"/>
          </p:nvPr>
        </p:nvSpPr>
        <p:spPr>
          <a:xfrm>
            <a:off x="3428992" y="5286388"/>
            <a:ext cx="5572133" cy="285752"/>
          </a:xfrm>
        </p:spPr>
        <p:txBody>
          <a:bodyPr lIns="0" tIns="0" rIns="0" bIns="0" anchor="t"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12" name="Content Placeholder 25"/>
          <p:cNvSpPr>
            <a:spLocks noGrp="1"/>
          </p:cNvSpPr>
          <p:nvPr>
            <p:ph sz="quarter" idx="12" hasCustomPrompt="1"/>
          </p:nvPr>
        </p:nvSpPr>
        <p:spPr>
          <a:xfrm>
            <a:off x="3428992" y="5000636"/>
            <a:ext cx="5572133"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3" name="Picture Placeholder 16"/>
          <p:cNvSpPr>
            <a:spLocks noGrp="1"/>
          </p:cNvSpPr>
          <p:nvPr>
            <p:ph type="pic" sz="quarter" idx="13" hasCustomPrompt="1"/>
          </p:nvPr>
        </p:nvSpPr>
        <p:spPr>
          <a:xfrm>
            <a:off x="8055033" y="5819652"/>
            <a:ext cx="985150" cy="985150"/>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grpSp>
        <p:nvGrpSpPr>
          <p:cNvPr id="21" name="Group 20"/>
          <p:cNvGrpSpPr/>
          <p:nvPr userDrawn="1"/>
        </p:nvGrpSpPr>
        <p:grpSpPr>
          <a:xfrm>
            <a:off x="261938" y="5715016"/>
            <a:ext cx="1612106" cy="789289"/>
            <a:chOff x="261938" y="5715016"/>
            <a:chExt cx="1612106" cy="789289"/>
          </a:xfrm>
        </p:grpSpPr>
        <p:sp>
          <p:nvSpPr>
            <p:cNvPr id="18" name="Rectangle 17"/>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4643437" y="1773238"/>
            <a:ext cx="4270375" cy="4513281"/>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10" name="Text Placeholder 8"/>
          <p:cNvSpPr>
            <a:spLocks noGrp="1"/>
          </p:cNvSpPr>
          <p:nvPr>
            <p:ph type="body" sz="quarter" idx="15" hasCustomPrompt="1"/>
          </p:nvPr>
        </p:nvSpPr>
        <p:spPr>
          <a:xfrm>
            <a:off x="250825" y="5715001"/>
            <a:ext cx="4392613" cy="428644"/>
          </a:xfrm>
        </p:spPr>
        <p:txBody>
          <a:bodyPr anchor="t">
            <a:normAutofit/>
          </a:bodyPr>
          <a:lstStyle>
            <a:lvl1pPr>
              <a:buNone/>
              <a:defRPr sz="1400" b="0" baseline="0">
                <a:solidFill>
                  <a:schemeClr val="tx1"/>
                </a:solidFill>
              </a:defRPr>
            </a:lvl1pPr>
          </a:lstStyle>
          <a:p>
            <a:pPr lvl="0"/>
            <a:r>
              <a:rPr lang="en-US" dirty="0" smtClean="0"/>
              <a:t>Caption copy goes here</a:t>
            </a:r>
            <a:endParaRPr lang="en-AU" dirty="0"/>
          </a:p>
        </p:txBody>
      </p:sp>
      <p:sp>
        <p:nvSpPr>
          <p:cNvPr id="12" name="Table Placeholder 11"/>
          <p:cNvSpPr>
            <a:spLocks noGrp="1"/>
          </p:cNvSpPr>
          <p:nvPr>
            <p:ph type="tbl" sz="quarter" idx="16" hasCustomPrompt="1"/>
          </p:nvPr>
        </p:nvSpPr>
        <p:spPr>
          <a:xfrm>
            <a:off x="250826" y="1764138"/>
            <a:ext cx="4319004" cy="3950861"/>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baseline="0"/>
            </a:lvl1pPr>
          </a:lstStyle>
          <a:p>
            <a:r>
              <a:rPr lang="en-AU" dirty="0" smtClean="0"/>
              <a:t>PLACE TABLE HERE</a:t>
            </a:r>
          </a:p>
          <a:p>
            <a:endParaRPr lang="en-AU" dirty="0" smtClean="0"/>
          </a:p>
          <a:p>
            <a:endParaRPr lang="en-AU" dirty="0" smtClean="0"/>
          </a:p>
        </p:txBody>
      </p:sp>
      <p:sp>
        <p:nvSpPr>
          <p:cNvPr id="13" name="Text Placeholder 8"/>
          <p:cNvSpPr>
            <a:spLocks noGrp="1"/>
          </p:cNvSpPr>
          <p:nvPr>
            <p:ph type="body" sz="quarter" idx="17" hasCustomPrompt="1"/>
          </p:nvPr>
        </p:nvSpPr>
        <p:spPr>
          <a:xfrm>
            <a:off x="250825" y="6143643"/>
            <a:ext cx="4392613" cy="165082"/>
          </a:xfrm>
        </p:spPr>
        <p:txBody>
          <a:bodyPr anchor="ctr">
            <a:noAutofit/>
          </a:bodyPr>
          <a:lstStyle>
            <a:lvl1pPr>
              <a:buNone/>
              <a:defRPr sz="800" b="0" baseline="0">
                <a:solidFill>
                  <a:schemeClr val="tx1"/>
                </a:solidFill>
              </a:defRPr>
            </a:lvl1pPr>
          </a:lstStyle>
          <a:p>
            <a:pPr lvl="0"/>
            <a:r>
              <a:rPr lang="en-US" dirty="0" smtClean="0"/>
              <a:t>SOURCE: XYZ</a:t>
            </a:r>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4643438" y="1773238"/>
            <a:ext cx="4270375" cy="4513281"/>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10" name="Text Placeholder 8"/>
          <p:cNvSpPr>
            <a:spLocks noGrp="1"/>
          </p:cNvSpPr>
          <p:nvPr>
            <p:ph type="body" sz="quarter" idx="15" hasCustomPrompt="1"/>
          </p:nvPr>
        </p:nvSpPr>
        <p:spPr>
          <a:xfrm>
            <a:off x="250825" y="5715001"/>
            <a:ext cx="4392613" cy="428644"/>
          </a:xfrm>
        </p:spPr>
        <p:txBody>
          <a:bodyPr anchor="t">
            <a:normAutofit/>
          </a:bodyPr>
          <a:lstStyle>
            <a:lvl1pPr>
              <a:buNone/>
              <a:defRPr sz="1400" b="0" baseline="0">
                <a:solidFill>
                  <a:schemeClr val="tx1"/>
                </a:solidFill>
              </a:defRPr>
            </a:lvl1pPr>
          </a:lstStyle>
          <a:p>
            <a:pPr lvl="0"/>
            <a:r>
              <a:rPr lang="en-US" dirty="0" smtClean="0"/>
              <a:t>Caption copy goes here</a:t>
            </a:r>
            <a:endParaRPr lang="en-AU" dirty="0"/>
          </a:p>
        </p:txBody>
      </p:sp>
      <p:sp>
        <p:nvSpPr>
          <p:cNvPr id="13" name="Text Placeholder 8"/>
          <p:cNvSpPr>
            <a:spLocks noGrp="1"/>
          </p:cNvSpPr>
          <p:nvPr>
            <p:ph type="body" sz="quarter" idx="17" hasCustomPrompt="1"/>
          </p:nvPr>
        </p:nvSpPr>
        <p:spPr>
          <a:xfrm>
            <a:off x="250825" y="6143643"/>
            <a:ext cx="4392613" cy="165082"/>
          </a:xfrm>
        </p:spPr>
        <p:txBody>
          <a:bodyPr anchor="ctr">
            <a:noAutofit/>
          </a:bodyPr>
          <a:lstStyle>
            <a:lvl1pPr>
              <a:buNone/>
              <a:defRPr sz="800" b="0" baseline="0">
                <a:solidFill>
                  <a:schemeClr val="tx1"/>
                </a:solidFill>
              </a:defRPr>
            </a:lvl1pPr>
          </a:lstStyle>
          <a:p>
            <a:pPr lvl="0"/>
            <a:r>
              <a:rPr lang="en-US" dirty="0" smtClean="0"/>
              <a:t>SOURCE: XYZ</a:t>
            </a:r>
            <a:endParaRPr lang="en-AU" dirty="0"/>
          </a:p>
        </p:txBody>
      </p:sp>
      <p:sp>
        <p:nvSpPr>
          <p:cNvPr id="14" name="Chart Placeholder 13"/>
          <p:cNvSpPr>
            <a:spLocks noGrp="1"/>
          </p:cNvSpPr>
          <p:nvPr>
            <p:ph type="chart" sz="quarter" idx="18" hasCustomPrompt="1"/>
          </p:nvPr>
        </p:nvSpPr>
        <p:spPr>
          <a:xfrm>
            <a:off x="250825" y="1764139"/>
            <a:ext cx="4321175" cy="3950860"/>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a:lvl1pPr>
          </a:lstStyle>
          <a:p>
            <a:r>
              <a:rPr lang="en-AU" dirty="0" smtClean="0"/>
              <a:t>PLACE CHART HERE</a:t>
            </a:r>
          </a:p>
          <a:p>
            <a:endParaRPr lang="en-AU" dirty="0" smtClean="0"/>
          </a:p>
          <a:p>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8" name="Picture Placeholder 7"/>
          <p:cNvSpPr>
            <a:spLocks noGrp="1"/>
          </p:cNvSpPr>
          <p:nvPr>
            <p:ph type="pic" sz="quarter" idx="14" hasCustomPrompt="1"/>
          </p:nvPr>
        </p:nvSpPr>
        <p:spPr>
          <a:xfrm>
            <a:off x="250826" y="1773238"/>
            <a:ext cx="8662988" cy="4679949"/>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a:lvl1pPr>
          </a:lstStyle>
          <a:p>
            <a:r>
              <a:rPr lang="en-AU" dirty="0" smtClean="0"/>
              <a:t>PLACE IMAGE HERE</a:t>
            </a:r>
          </a:p>
          <a:p>
            <a:endParaRPr lang="en-AU" dirty="0" smtClean="0"/>
          </a:p>
          <a:p>
            <a:endParaRPr lang="en-AU" dirty="0" smtClean="0"/>
          </a:p>
        </p:txBody>
      </p:sp>
      <p:sp>
        <p:nvSpPr>
          <p:cNvPr id="7"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sz="half" idx="1"/>
          </p:nvPr>
        </p:nvSpPr>
        <p:spPr>
          <a:xfrm>
            <a:off x="250824" y="1773237"/>
            <a:ext cx="4321176"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4" name="Content Placeholder 3"/>
          <p:cNvSpPr>
            <a:spLocks noGrp="1"/>
          </p:cNvSpPr>
          <p:nvPr>
            <p:ph sz="half" idx="2"/>
          </p:nvPr>
        </p:nvSpPr>
        <p:spPr>
          <a:xfrm>
            <a:off x="4643438" y="1773237"/>
            <a:ext cx="4270375"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7" name="Slide Number Placeholder 6"/>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5" name="Slide Number Placeholder 4"/>
          <p:cNvSpPr>
            <a:spLocks noGrp="1"/>
          </p:cNvSpPr>
          <p:nvPr>
            <p:ph type="sldNum" sz="quarter" idx="12"/>
          </p:nvPr>
        </p:nvSpPr>
        <p:spPr/>
        <p:txBody>
          <a:bodyPr/>
          <a:lstStyle/>
          <a:p>
            <a:fld id="{5EB0718A-1B3D-42D2-9A2B-FB6CFA4B4E8D}" type="slidenum">
              <a:rPr lang="en-AU" smtClean="0"/>
              <a:pPr/>
              <a:t>‹#›</a:t>
            </a:fld>
            <a:endParaRPr lang="en-A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B0718A-1B3D-42D2-9A2B-FB6CFA4B4E8D}" type="slidenum">
              <a:rPr lang="en-AU" smtClean="0"/>
              <a:pPr/>
              <a:t>‹#›</a:t>
            </a:fld>
            <a:endParaRPr lang="en-A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1/20/2015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21014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sz="half" idx="1"/>
          </p:nvPr>
        </p:nvSpPr>
        <p:spPr>
          <a:xfrm>
            <a:off x="250824" y="1773239"/>
            <a:ext cx="4321176"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4" name="Content Placeholder 3"/>
          <p:cNvSpPr>
            <a:spLocks noGrp="1"/>
          </p:cNvSpPr>
          <p:nvPr>
            <p:ph sz="half" idx="2"/>
          </p:nvPr>
        </p:nvSpPr>
        <p:spPr>
          <a:xfrm>
            <a:off x="4643441" y="1773239"/>
            <a:ext cx="4270375"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7" name="Slide Number Placeholder 6"/>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6" y="1268415"/>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extLst>
      <p:ext uri="{BB962C8B-B14F-4D97-AF65-F5344CB8AC3E}">
        <p14:creationId xmlns:p14="http://schemas.microsoft.com/office/powerpoint/2010/main" val="329388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YELLOW Title Slide">
    <p:spTree>
      <p:nvGrpSpPr>
        <p:cNvPr id="1" name=""/>
        <p:cNvGrpSpPr/>
        <p:nvPr/>
      </p:nvGrpSpPr>
      <p:grpSpPr>
        <a:xfrm>
          <a:off x="0" y="0"/>
          <a:ext cx="0" cy="0"/>
          <a:chOff x="0" y="0"/>
          <a:chExt cx="0" cy="0"/>
        </a:xfrm>
      </p:grpSpPr>
      <p:sp>
        <p:nvSpPr>
          <p:cNvPr id="19" name="Rectangle 18"/>
          <p:cNvSpPr/>
          <p:nvPr userDrawn="1"/>
        </p:nvSpPr>
        <p:spPr bwMode="white">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userDrawn="1"/>
        </p:nvSpPr>
        <p:spPr>
          <a:xfrm>
            <a:off x="1071538" y="0"/>
            <a:ext cx="8072462" cy="57864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1331912" y="285729"/>
            <a:ext cx="7704138" cy="1000132"/>
          </a:xfrm>
        </p:spPr>
        <p:txBody>
          <a:bodyPr>
            <a:normAutofit/>
          </a:bodyPr>
          <a:lstStyle>
            <a:lvl1pPr algn="l">
              <a:lnSpc>
                <a:spcPts val="3100"/>
              </a:lnSpc>
              <a:defRPr sz="3600" b="0" baseline="0">
                <a:solidFill>
                  <a:schemeClr val="tx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1331912" y="1285860"/>
            <a:ext cx="7704137"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tx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3" name="Content Placeholder 25"/>
          <p:cNvSpPr>
            <a:spLocks noGrp="1"/>
          </p:cNvSpPr>
          <p:nvPr>
            <p:ph sz="quarter" idx="11" hasCustomPrompt="1"/>
          </p:nvPr>
        </p:nvSpPr>
        <p:spPr>
          <a:xfrm>
            <a:off x="3428992" y="5286388"/>
            <a:ext cx="5572133" cy="285752"/>
          </a:xfrm>
        </p:spPr>
        <p:txBody>
          <a:bodyPr lIns="0" tIns="0" rIns="0" bIns="0" anchor="t"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tx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20" name="Content Placeholder 25"/>
          <p:cNvSpPr>
            <a:spLocks noGrp="1"/>
          </p:cNvSpPr>
          <p:nvPr>
            <p:ph sz="quarter" idx="12" hasCustomPrompt="1"/>
          </p:nvPr>
        </p:nvSpPr>
        <p:spPr>
          <a:xfrm>
            <a:off x="3428992" y="5000636"/>
            <a:ext cx="5572133" cy="285752"/>
          </a:xfrm>
        </p:spPr>
        <p:txBody>
          <a:bodyPr lIns="0" tIns="0" rIns="0" bIns="0" anchor="b" anchorCtr="0">
            <a:noAutofit/>
          </a:bodyPr>
          <a:lstStyle>
            <a:lvl1pPr algn="r">
              <a:buNone/>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7" name="Picture Placeholder 16"/>
          <p:cNvSpPr>
            <a:spLocks noGrp="1"/>
          </p:cNvSpPr>
          <p:nvPr>
            <p:ph type="pic" sz="quarter" idx="13" hasCustomPrompt="1"/>
          </p:nvPr>
        </p:nvSpPr>
        <p:spPr>
          <a:xfrm>
            <a:off x="8055033" y="5819652"/>
            <a:ext cx="985150" cy="985150"/>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6" name="Rectangle 15"/>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 Title Slide + IMAGE">
    <p:spTree>
      <p:nvGrpSpPr>
        <p:cNvPr id="1" name=""/>
        <p:cNvGrpSpPr/>
        <p:nvPr/>
      </p:nvGrpSpPr>
      <p:grpSpPr>
        <a:xfrm>
          <a:off x="0" y="0"/>
          <a:ext cx="0" cy="0"/>
          <a:chOff x="0" y="0"/>
          <a:chExt cx="0" cy="0"/>
        </a:xfrm>
      </p:grpSpPr>
      <p:pic>
        <p:nvPicPr>
          <p:cNvPr id="12" name="Picture 11" descr="lecture_theatre.jpg"/>
          <p:cNvPicPr>
            <a:picLocks noChangeAspect="1"/>
          </p:cNvPicPr>
          <p:nvPr userDrawn="1"/>
        </p:nvPicPr>
        <p:blipFill>
          <a:blip r:embed="rId2" cstate="print"/>
          <a:srcRect l="5985" t="6510" r="12702" b="13737"/>
          <a:stretch>
            <a:fillRect/>
          </a:stretch>
        </p:blipFill>
        <p:spPr>
          <a:xfrm flipH="1">
            <a:off x="0" y="3357562"/>
            <a:ext cx="9144000" cy="3500438"/>
          </a:xfrm>
          <a:prstGeom prst="rect">
            <a:avLst/>
          </a:prstGeom>
        </p:spPr>
      </p:pic>
      <p:sp>
        <p:nvSpPr>
          <p:cNvPr id="8" name="Rectangle 7"/>
          <p:cNvSpPr/>
          <p:nvPr userDrawn="1"/>
        </p:nvSpPr>
        <p:spPr bwMode="invGray">
          <a:xfrm>
            <a:off x="0" y="0"/>
            <a:ext cx="9144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285720" y="285729"/>
            <a:ext cx="8750330" cy="1000132"/>
          </a:xfrm>
        </p:spPr>
        <p:txBody>
          <a:bodyPr>
            <a:normAutofit/>
          </a:bodyPr>
          <a:lstStyle>
            <a:lvl1pPr algn="l">
              <a:lnSpc>
                <a:spcPts val="3100"/>
              </a:lnSpc>
              <a:defRPr sz="3600" b="0" baseline="0">
                <a:solidFill>
                  <a:schemeClr val="bg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9"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20"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7"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3" name="Rectangle 12"/>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ELLOW Title Slide + IMAGE">
    <p:spTree>
      <p:nvGrpSpPr>
        <p:cNvPr id="1" name=""/>
        <p:cNvGrpSpPr/>
        <p:nvPr/>
      </p:nvGrpSpPr>
      <p:grpSpPr>
        <a:xfrm>
          <a:off x="0" y="0"/>
          <a:ext cx="0" cy="0"/>
          <a:chOff x="0" y="0"/>
          <a:chExt cx="0" cy="0"/>
        </a:xfrm>
      </p:grpSpPr>
      <p:pic>
        <p:nvPicPr>
          <p:cNvPr id="12" name="Picture 11" descr="quad copy.jpg"/>
          <p:cNvPicPr>
            <a:picLocks noChangeAspect="1"/>
          </p:cNvPicPr>
          <p:nvPr userDrawn="1"/>
        </p:nvPicPr>
        <p:blipFill>
          <a:blip r:embed="rId2" cstate="print"/>
          <a:srcRect l="1322" r="21189" b="22059"/>
          <a:stretch>
            <a:fillRect/>
          </a:stretch>
        </p:blipFill>
        <p:spPr>
          <a:xfrm flipH="1">
            <a:off x="0" y="3071810"/>
            <a:ext cx="9144000" cy="3786190"/>
          </a:xfrm>
          <a:prstGeom prst="rect">
            <a:avLst/>
          </a:prstGeom>
        </p:spPr>
      </p:pic>
      <p:sp>
        <p:nvSpPr>
          <p:cNvPr id="8" name="Rectangle 7"/>
          <p:cNvSpPr/>
          <p:nvPr userDrawn="1"/>
        </p:nvSpPr>
        <p:spPr bwMode="ltGray">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p:ph type="ctrTitle" hasCustomPrompt="1"/>
          </p:nvPr>
        </p:nvSpPr>
        <p:spPr>
          <a:xfrm>
            <a:off x="285720" y="285729"/>
            <a:ext cx="8750330" cy="1000132"/>
          </a:xfrm>
        </p:spPr>
        <p:txBody>
          <a:bodyPr>
            <a:normAutofit/>
          </a:bodyPr>
          <a:lstStyle>
            <a:lvl1pPr algn="l">
              <a:lnSpc>
                <a:spcPts val="3100"/>
              </a:lnSpc>
              <a:defRPr sz="3600" b="0" baseline="0">
                <a:solidFill>
                  <a:schemeClr val="tx1"/>
                </a:solidFill>
              </a:defRPr>
            </a:lvl1pPr>
          </a:lstStyle>
          <a:p>
            <a:r>
              <a:rPr lang="en-AU" dirty="0" smtClean="0"/>
              <a:t>PRESENTATION TITLE HERE</a:t>
            </a:r>
            <a:endParaRPr lang="en-AU" dirty="0"/>
          </a:p>
        </p:txBody>
      </p:sp>
      <p:sp>
        <p:nvSpPr>
          <p:cNvPr id="3" name="Subtitle 2"/>
          <p:cNvSpPr>
            <a:spLocks noGrp="1"/>
          </p:cNvSpPr>
          <p:nvPr>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tx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5"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tx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16"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3"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4" name="Rectangle 13"/>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Title Slide + IMAGE">
    <p:spTree>
      <p:nvGrpSpPr>
        <p:cNvPr id="1" name=""/>
        <p:cNvGrpSpPr/>
        <p:nvPr/>
      </p:nvGrpSpPr>
      <p:grpSpPr>
        <a:xfrm>
          <a:off x="0" y="0"/>
          <a:ext cx="0" cy="0"/>
          <a:chOff x="0" y="0"/>
          <a:chExt cx="0" cy="0"/>
        </a:xfrm>
      </p:grpSpPr>
      <p:pic>
        <p:nvPicPr>
          <p:cNvPr id="12" name="Picture 11" descr="science_lab copy.jpg"/>
          <p:cNvPicPr>
            <a:picLocks noChangeAspect="1"/>
          </p:cNvPicPr>
          <p:nvPr userDrawn="1"/>
        </p:nvPicPr>
        <p:blipFill>
          <a:blip r:embed="rId2" cstate="print"/>
          <a:stretch>
            <a:fillRect/>
          </a:stretch>
        </p:blipFill>
        <p:spPr>
          <a:xfrm>
            <a:off x="0" y="3246859"/>
            <a:ext cx="9144000" cy="3611141"/>
          </a:xfrm>
          <a:prstGeom prst="rect">
            <a:avLst/>
          </a:prstGeom>
        </p:spPr>
      </p:pic>
      <p:sp>
        <p:nvSpPr>
          <p:cNvPr id="8" name="Rectangle 7"/>
          <p:cNvSpPr/>
          <p:nvPr userDrawn="1"/>
        </p:nvSpPr>
        <p:spPr bwMode="invGray">
          <a:xfrm>
            <a:off x="0" y="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a:xfrm>
            <a:off x="285720" y="285729"/>
            <a:ext cx="8750330" cy="1000132"/>
          </a:xfrm>
        </p:spPr>
        <p:txBody>
          <a:bodyPr>
            <a:normAutofit/>
          </a:bodyPr>
          <a:lstStyle>
            <a:lvl1pPr algn="l">
              <a:lnSpc>
                <a:spcPts val="3100"/>
              </a:lnSpc>
              <a:defRPr sz="3600" b="0" baseline="0">
                <a:solidFill>
                  <a:schemeClr val="bg1"/>
                </a:solidFill>
              </a:defRPr>
            </a:lvl1pPr>
          </a:lstStyle>
          <a:p>
            <a:r>
              <a:rPr lang="en-AU" dirty="0" smtClean="0"/>
              <a:t>PRESENTATION TITLE HERE</a:t>
            </a:r>
            <a:endParaRPr lang="en-AU" dirty="0"/>
          </a:p>
        </p:txBody>
      </p:sp>
      <p:sp>
        <p:nvSpPr>
          <p:cNvPr id="3" name="Subtitle 2"/>
          <p:cNvSpPr>
            <a:spLocks noGrp="1"/>
          </p:cNvSpPr>
          <p:nvPr userDrawn="1">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 Heading | Use Line Dividers To Separate Headings (Shift \)</a:t>
            </a:r>
            <a:endParaRPr lang="en-AU" dirty="0"/>
          </a:p>
        </p:txBody>
      </p:sp>
      <p:sp>
        <p:nvSpPr>
          <p:cNvPr id="14"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smtClean="0"/>
              <a:t>UNIT OR PROGRAM NAME </a:t>
            </a:r>
            <a:r>
              <a:rPr lang="en-AU" dirty="0" smtClean="0"/>
              <a:t>(Use Line Dividers)</a:t>
            </a:r>
            <a:endParaRPr lang="en-US" dirty="0" smtClean="0"/>
          </a:p>
        </p:txBody>
      </p:sp>
      <p:sp>
        <p:nvSpPr>
          <p:cNvPr id="15"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smtClean="0"/>
              <a:t>AUTHOR’S NAME | TITLE </a:t>
            </a:r>
            <a:r>
              <a:rPr lang="en-AU" dirty="0" smtClean="0"/>
              <a:t>(Use Line Dividers)</a:t>
            </a:r>
            <a:endParaRPr lang="en-US" dirty="0" smtClean="0"/>
          </a:p>
        </p:txBody>
      </p:sp>
      <p:sp>
        <p:nvSpPr>
          <p:cNvPr id="13"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smtClean="0"/>
              <a:t>Insert Partner Logo </a:t>
            </a:r>
            <a:br>
              <a:rPr lang="en-AU" dirty="0" smtClean="0"/>
            </a:br>
            <a:r>
              <a:rPr lang="en-AU" dirty="0" smtClean="0"/>
              <a:t>- Delete if not required</a:t>
            </a:r>
            <a:endParaRPr lang="en-AU" dirty="0"/>
          </a:p>
        </p:txBody>
      </p:sp>
      <p:sp>
        <p:nvSpPr>
          <p:cNvPr id="19" name="Rectangle 18"/>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UE DIVIDER Slide">
    <p:spTree>
      <p:nvGrpSpPr>
        <p:cNvPr id="1" name=""/>
        <p:cNvGrpSpPr/>
        <p:nvPr/>
      </p:nvGrpSpPr>
      <p:grpSpPr>
        <a:xfrm>
          <a:off x="0" y="0"/>
          <a:ext cx="0" cy="0"/>
          <a:chOff x="0" y="0"/>
          <a:chExt cx="0" cy="0"/>
        </a:xfrm>
      </p:grpSpPr>
      <p:sp>
        <p:nvSpPr>
          <p:cNvPr id="8" name="Rectangle 7"/>
          <p:cNvSpPr/>
          <p:nvPr userDrawn="1"/>
        </p:nvSpPr>
        <p:spPr bwMode="ltGray">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bwMode="white">
          <a:xfrm>
            <a:off x="285719" y="1777496"/>
            <a:ext cx="7599393" cy="1080000"/>
          </a:xfrm>
        </p:spPr>
        <p:txBody>
          <a:bodyPr anchor="ctr">
            <a:normAutofit/>
          </a:bodyPr>
          <a:lstStyle>
            <a:lvl1pPr algn="l">
              <a:defRPr sz="2800" b="0" baseline="0">
                <a:solidFill>
                  <a:schemeClr val="bg1"/>
                </a:solidFill>
                <a:latin typeface="+mj-lt"/>
              </a:defRPr>
            </a:lvl1pPr>
          </a:lstStyle>
          <a:p>
            <a:r>
              <a:rPr lang="en-US" dirty="0" smtClean="0"/>
              <a:t>SECTION DIVIDER  [1 line only]</a:t>
            </a:r>
            <a:endParaRPr lang="en-AU" dirty="0"/>
          </a:p>
        </p:txBody>
      </p:sp>
      <p:sp>
        <p:nvSpPr>
          <p:cNvPr id="13" name="Text Placeholder 12"/>
          <p:cNvSpPr>
            <a:spLocks noGrp="1"/>
          </p:cNvSpPr>
          <p:nvPr userDrawn="1">
            <p:ph type="body" sz="quarter" idx="11" hasCustomPrompt="1"/>
          </p:nvPr>
        </p:nvSpPr>
        <p:spPr bwMode="white">
          <a:xfrm>
            <a:off x="7893038" y="1777495"/>
            <a:ext cx="1143012" cy="1080000"/>
          </a:xfrm>
        </p:spPr>
        <p:txBody>
          <a:bodyPr anchor="ctr"/>
          <a:lstStyle>
            <a:lvl1pPr algn="r">
              <a:buNone/>
              <a:defRPr sz="4000" b="1">
                <a:solidFill>
                  <a:schemeClr val="bg1"/>
                </a:solidFill>
                <a:latin typeface="+mj-lt"/>
              </a:defRPr>
            </a:lvl1pPr>
          </a:lstStyle>
          <a:p>
            <a:pPr lvl="0"/>
            <a:r>
              <a:rPr lang="en-US" dirty="0" smtClean="0"/>
              <a:t>#</a:t>
            </a:r>
            <a:endParaRPr lang="en-AU" dirty="0"/>
          </a:p>
        </p:txBody>
      </p:sp>
      <p:sp>
        <p:nvSpPr>
          <p:cNvPr id="17" name="Text Placeholder 16"/>
          <p:cNvSpPr>
            <a:spLocks noGrp="1"/>
          </p:cNvSpPr>
          <p:nvPr>
            <p:ph type="body" sz="quarter" idx="13" hasCustomPrompt="1"/>
          </p:nvPr>
        </p:nvSpPr>
        <p:spPr bwMode="hidden">
          <a:xfrm>
            <a:off x="7893038" y="2857496"/>
            <a:ext cx="1144800" cy="142875"/>
          </a:xfrm>
        </p:spPr>
        <p:txBody>
          <a:bodyPr>
            <a:noAutofit/>
          </a:bodyPr>
          <a:lstStyle>
            <a:lvl1pPr algn="ctr">
              <a:buNone/>
              <a:defRPr sz="700" baseline="0">
                <a:solidFill>
                  <a:schemeClr val="bg1"/>
                </a:solidFill>
              </a:defRPr>
            </a:lvl1pPr>
          </a:lstStyle>
          <a:p>
            <a:pPr lvl="0"/>
            <a:r>
              <a:rPr lang="en-US" dirty="0" smtClean="0"/>
              <a:t>Enter section number</a:t>
            </a:r>
            <a:endParaRPr lang="en-AU" dirty="0"/>
          </a:p>
        </p:txBody>
      </p:sp>
      <p:sp>
        <p:nvSpPr>
          <p:cNvPr id="32" name="Rectangle 31"/>
          <p:cNvSpPr/>
          <p:nvPr userDrawn="1"/>
        </p:nvSpPr>
        <p:spPr bwMode="white">
          <a:xfrm flipH="1">
            <a:off x="-5" y="5715016"/>
            <a:ext cx="9144001" cy="114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8"/>
          <p:cNvGrpSpPr/>
          <p:nvPr userDrawn="1"/>
        </p:nvGrpSpPr>
        <p:grpSpPr>
          <a:xfrm>
            <a:off x="224627" y="5248014"/>
            <a:ext cx="1989919" cy="1359427"/>
            <a:chOff x="224627" y="5248014"/>
            <a:chExt cx="1989919" cy="1359427"/>
          </a:xfrm>
        </p:grpSpPr>
        <p:sp>
          <p:nvSpPr>
            <p:cNvPr id="33" name="Rectangle 32"/>
            <p:cNvSpPr/>
            <p:nvPr userDrawn="1"/>
          </p:nvSpPr>
          <p:spPr bwMode="ltGray">
            <a:xfrm>
              <a:off x="855117" y="5248014"/>
              <a:ext cx="1359429" cy="13594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 name="Group 14"/>
            <p:cNvGrpSpPr/>
            <p:nvPr userDrawn="1"/>
          </p:nvGrpSpPr>
          <p:grpSpPr>
            <a:xfrm>
              <a:off x="224627" y="5966641"/>
              <a:ext cx="1267200" cy="640800"/>
              <a:chOff x="261938" y="5715016"/>
              <a:chExt cx="1612106" cy="789289"/>
            </a:xfrm>
          </p:grpSpPr>
          <p:sp>
            <p:nvSpPr>
              <p:cNvPr id="16" name="Rectangle 15"/>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UE DIVIDER Slide">
    <p:spTree>
      <p:nvGrpSpPr>
        <p:cNvPr id="1" name=""/>
        <p:cNvGrpSpPr/>
        <p:nvPr/>
      </p:nvGrpSpPr>
      <p:grpSpPr>
        <a:xfrm>
          <a:off x="0" y="0"/>
          <a:ext cx="0" cy="0"/>
          <a:chOff x="0" y="0"/>
          <a:chExt cx="0" cy="0"/>
        </a:xfrm>
      </p:grpSpPr>
      <p:sp>
        <p:nvSpPr>
          <p:cNvPr id="8" name="Rectangle 7"/>
          <p:cNvSpPr/>
          <p:nvPr userDrawn="1"/>
        </p:nvSpPr>
        <p:spPr bwMode="ltGray">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bwMode="black">
          <a:xfrm>
            <a:off x="285720" y="1777496"/>
            <a:ext cx="7599393" cy="1080000"/>
          </a:xfrm>
        </p:spPr>
        <p:txBody>
          <a:bodyPr anchor="ctr">
            <a:normAutofit/>
          </a:bodyPr>
          <a:lstStyle>
            <a:lvl1pPr algn="l">
              <a:defRPr sz="2800" b="0" baseline="0">
                <a:solidFill>
                  <a:schemeClr val="tx1"/>
                </a:solidFill>
                <a:latin typeface="+mj-lt"/>
              </a:defRPr>
            </a:lvl1pPr>
          </a:lstStyle>
          <a:p>
            <a:r>
              <a:rPr lang="en-US" dirty="0" smtClean="0"/>
              <a:t>SECTION DIVIDER  [1 line only]</a:t>
            </a:r>
            <a:endParaRPr lang="en-AU" dirty="0"/>
          </a:p>
        </p:txBody>
      </p:sp>
      <p:sp>
        <p:nvSpPr>
          <p:cNvPr id="13" name="Text Placeholder 12"/>
          <p:cNvSpPr>
            <a:spLocks noGrp="1"/>
          </p:cNvSpPr>
          <p:nvPr userDrawn="1">
            <p:ph type="body" sz="quarter" idx="11" hasCustomPrompt="1"/>
          </p:nvPr>
        </p:nvSpPr>
        <p:spPr bwMode="black">
          <a:xfrm>
            <a:off x="7893038" y="1777495"/>
            <a:ext cx="1143012" cy="1080000"/>
          </a:xfrm>
        </p:spPr>
        <p:txBody>
          <a:bodyPr anchor="ctr"/>
          <a:lstStyle>
            <a:lvl1pPr algn="r">
              <a:buNone/>
              <a:defRPr sz="4000" b="1">
                <a:solidFill>
                  <a:schemeClr val="tx1"/>
                </a:solidFill>
                <a:latin typeface="+mj-lt"/>
              </a:defRPr>
            </a:lvl1pPr>
          </a:lstStyle>
          <a:p>
            <a:pPr lvl="0"/>
            <a:r>
              <a:rPr lang="en-US" dirty="0" smtClean="0"/>
              <a:t>#</a:t>
            </a:r>
            <a:endParaRPr lang="en-AU" dirty="0"/>
          </a:p>
        </p:txBody>
      </p:sp>
      <p:sp>
        <p:nvSpPr>
          <p:cNvPr id="12" name="Rectangle 11"/>
          <p:cNvSpPr/>
          <p:nvPr userDrawn="1"/>
        </p:nvSpPr>
        <p:spPr bwMode="white">
          <a:xfrm flipH="1">
            <a:off x="-5" y="5715016"/>
            <a:ext cx="9144001" cy="114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16"/>
          <p:cNvSpPr>
            <a:spLocks noGrp="1"/>
          </p:cNvSpPr>
          <p:nvPr userDrawn="1">
            <p:ph type="body" sz="quarter" idx="13" hasCustomPrompt="1"/>
          </p:nvPr>
        </p:nvSpPr>
        <p:spPr bwMode="hidden">
          <a:xfrm>
            <a:off x="7893038" y="2857496"/>
            <a:ext cx="1144800" cy="142875"/>
          </a:xfrm>
        </p:spPr>
        <p:txBody>
          <a:bodyPr>
            <a:noAutofit/>
          </a:bodyPr>
          <a:lstStyle>
            <a:lvl1pPr algn="ctr">
              <a:buNone/>
              <a:defRPr sz="700" baseline="0">
                <a:solidFill>
                  <a:schemeClr val="tx1"/>
                </a:solidFill>
              </a:defRPr>
            </a:lvl1pPr>
          </a:lstStyle>
          <a:p>
            <a:pPr lvl="0"/>
            <a:r>
              <a:rPr lang="en-US" dirty="0" smtClean="0"/>
              <a:t>Enter section number</a:t>
            </a:r>
            <a:endParaRPr lang="en-AU" dirty="0"/>
          </a:p>
        </p:txBody>
      </p:sp>
      <p:grpSp>
        <p:nvGrpSpPr>
          <p:cNvPr id="15" name="Group 14"/>
          <p:cNvGrpSpPr/>
          <p:nvPr userDrawn="1"/>
        </p:nvGrpSpPr>
        <p:grpSpPr>
          <a:xfrm>
            <a:off x="224627" y="5248014"/>
            <a:ext cx="1989919" cy="1359427"/>
            <a:chOff x="224627" y="5248014"/>
            <a:chExt cx="1989919" cy="1359427"/>
          </a:xfrm>
        </p:grpSpPr>
        <p:sp>
          <p:nvSpPr>
            <p:cNvPr id="18" name="Rectangle 17"/>
            <p:cNvSpPr/>
            <p:nvPr userDrawn="1"/>
          </p:nvSpPr>
          <p:spPr bwMode="ltGray">
            <a:xfrm>
              <a:off x="855117" y="5248014"/>
              <a:ext cx="1359429" cy="13594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4"/>
            <p:cNvGrpSpPr/>
            <p:nvPr userDrawn="1"/>
          </p:nvGrpSpPr>
          <p:grpSpPr>
            <a:xfrm>
              <a:off x="224627" y="5966641"/>
              <a:ext cx="1267200" cy="640800"/>
              <a:chOff x="261938" y="5715016"/>
              <a:chExt cx="1612106" cy="789289"/>
            </a:xfrm>
          </p:grpSpPr>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SLIDE TITLE, FONT IN ARIAL 24PT  [1 line only]</a:t>
            </a:r>
            <a:endParaRPr lang="en-AU" dirty="0"/>
          </a:p>
        </p:txBody>
      </p:sp>
      <p:sp>
        <p:nvSpPr>
          <p:cNvPr id="3" name="Content Placeholder 2"/>
          <p:cNvSpPr>
            <a:spLocks noGrp="1"/>
          </p:cNvSpPr>
          <p:nvPr>
            <p:ph idx="1"/>
          </p:nvPr>
        </p:nvSpPr>
        <p:spPr>
          <a:xfrm>
            <a:off x="4643438" y="1783634"/>
            <a:ext cx="4270375" cy="4502885"/>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8" name="Picture Placeholder 7"/>
          <p:cNvSpPr>
            <a:spLocks noGrp="1"/>
          </p:cNvSpPr>
          <p:nvPr>
            <p:ph type="pic" sz="quarter" idx="14" hasCustomPrompt="1"/>
          </p:nvPr>
        </p:nvSpPr>
        <p:spPr>
          <a:xfrm>
            <a:off x="250825" y="1773238"/>
            <a:ext cx="4321175" cy="3941761"/>
          </a:xfrm>
        </p:spPr>
        <p:txBody>
          <a:bodyPr anchor="t"/>
          <a:lstStyle>
            <a:lvl1pPr algn="ctr">
              <a:buNone/>
              <a:defRPr baseline="0"/>
            </a:lvl1pPr>
          </a:lstStyle>
          <a:p>
            <a:r>
              <a:rPr lang="en-AU" dirty="0" smtClean="0"/>
              <a:t>PLACE IMAGE HERE</a:t>
            </a:r>
          </a:p>
          <a:p>
            <a:endParaRPr lang="en-AU" dirty="0" smtClean="0"/>
          </a:p>
          <a:p>
            <a:endParaRPr lang="en-AU" dirty="0"/>
          </a:p>
        </p:txBody>
      </p:sp>
      <p:sp>
        <p:nvSpPr>
          <p:cNvPr id="10" name="Text Placeholder 8"/>
          <p:cNvSpPr>
            <a:spLocks noGrp="1"/>
          </p:cNvSpPr>
          <p:nvPr>
            <p:ph type="body" sz="quarter" idx="15" hasCustomPrompt="1"/>
          </p:nvPr>
        </p:nvSpPr>
        <p:spPr>
          <a:xfrm>
            <a:off x="250825" y="5715000"/>
            <a:ext cx="4392613" cy="593725"/>
          </a:xfrm>
        </p:spPr>
        <p:txBody>
          <a:bodyPr anchor="t">
            <a:normAutofit/>
          </a:bodyPr>
          <a:lstStyle>
            <a:lvl1pPr>
              <a:buNone/>
              <a:defRPr sz="1400" b="0" baseline="0">
                <a:solidFill>
                  <a:schemeClr val="tx1"/>
                </a:solidFill>
              </a:defRPr>
            </a:lvl1pPr>
          </a:lstStyle>
          <a:p>
            <a:pPr lvl="0"/>
            <a:r>
              <a:rPr lang="en-US" dirty="0" smtClean="0"/>
              <a:t>Caption copy goes here</a:t>
            </a:r>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smtClean="0"/>
              <a:t>SUB HEADING [1 line only]</a:t>
            </a:r>
            <a:endParaRPr lang="en-A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p:nvPr userDrawn="1"/>
        </p:nvSpPr>
        <p:spPr bwMode="invGray">
          <a:xfrm flipH="1">
            <a:off x="928662" y="260351"/>
            <a:ext cx="8001056" cy="954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p:cNvSpPr>
            <a:spLocks noGrp="1"/>
          </p:cNvSpPr>
          <p:nvPr>
            <p:ph type="title"/>
          </p:nvPr>
        </p:nvSpPr>
        <p:spPr>
          <a:xfrm>
            <a:off x="1857356" y="428604"/>
            <a:ext cx="7056457" cy="633417"/>
          </a:xfrm>
          <a:prstGeom prst="rect">
            <a:avLst/>
          </a:prstGeom>
        </p:spPr>
        <p:txBody>
          <a:bodyPr vert="horz" lIns="91440" tIns="45720" rIns="91440" bIns="45720" rtlCol="0" anchor="b" anchorCtr="0">
            <a:normAutofit/>
          </a:bodyPr>
          <a:lstStyle/>
          <a:p>
            <a:r>
              <a:rPr lang="en-US" dirty="0" smtClean="0"/>
              <a:t>SLIDE TITLE, FONT IN ARIAL 24PT  [1 line only]</a:t>
            </a:r>
            <a:endParaRPr lang="en-AU" dirty="0"/>
          </a:p>
        </p:txBody>
      </p:sp>
      <p:sp>
        <p:nvSpPr>
          <p:cNvPr id="3" name="Text Placeholder 2"/>
          <p:cNvSpPr>
            <a:spLocks noGrp="1"/>
          </p:cNvSpPr>
          <p:nvPr>
            <p:ph type="body" idx="1"/>
          </p:nvPr>
        </p:nvSpPr>
        <p:spPr>
          <a:xfrm>
            <a:off x="250824" y="1357297"/>
            <a:ext cx="8662989" cy="5095891"/>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AU" dirty="0" smtClean="0"/>
              <a:t>Sixth level</a:t>
            </a:r>
          </a:p>
        </p:txBody>
      </p:sp>
      <p:sp>
        <p:nvSpPr>
          <p:cNvPr id="6" name="Slide Number Placeholder 5"/>
          <p:cNvSpPr>
            <a:spLocks noGrp="1"/>
          </p:cNvSpPr>
          <p:nvPr userDrawn="1">
            <p:ph type="sldNum" sz="quarter" idx="4"/>
          </p:nvPr>
        </p:nvSpPr>
        <p:spPr>
          <a:xfrm>
            <a:off x="8664605" y="6586742"/>
            <a:ext cx="249208" cy="214314"/>
          </a:xfrm>
          <a:prstGeom prst="rect">
            <a:avLst/>
          </a:prstGeom>
        </p:spPr>
        <p:txBody>
          <a:bodyPr vert="horz" lIns="0" tIns="0" rIns="0" bIns="0" rtlCol="0" anchor="ctr"/>
          <a:lstStyle>
            <a:lvl1pPr algn="r">
              <a:defRPr lang="en-AU" sz="900" kern="1200" smtClean="0">
                <a:solidFill>
                  <a:schemeClr val="accent1"/>
                </a:solidFill>
                <a:latin typeface="+mn-lt"/>
                <a:ea typeface="+mn-ea"/>
                <a:cs typeface="+mn-cs"/>
              </a:defRPr>
            </a:lvl1pPr>
          </a:lstStyle>
          <a:p>
            <a:fld id="{5EB0718A-1B3D-42D2-9A2B-FB6CFA4B4E8D}" type="slidenum">
              <a:rPr lang="en-AU" smtClean="0"/>
              <a:pPr/>
              <a:t>‹#›</a:t>
            </a:fld>
            <a:endParaRPr lang="en-AU" dirty="0"/>
          </a:p>
        </p:txBody>
      </p:sp>
      <p:cxnSp>
        <p:nvCxnSpPr>
          <p:cNvPr id="24" name="Straight Connector 23"/>
          <p:cNvCxnSpPr/>
          <p:nvPr userDrawn="1"/>
        </p:nvCxnSpPr>
        <p:spPr>
          <a:xfrm>
            <a:off x="250825" y="6575651"/>
            <a:ext cx="867889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userDrawn="1"/>
        </p:nvGrpSpPr>
        <p:grpSpPr>
          <a:xfrm>
            <a:off x="250825" y="260350"/>
            <a:ext cx="1612106" cy="789289"/>
            <a:chOff x="261938" y="5715016"/>
            <a:chExt cx="1612106" cy="789289"/>
          </a:xfrm>
        </p:grpSpPr>
        <p:sp>
          <p:nvSpPr>
            <p:cNvPr id="12" name="Rectangle 11"/>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descr="USY_MB1_rgb_Reversed_Standard_Logo.png"/>
            <p:cNvPicPr>
              <a:picLocks noChangeAspect="1"/>
            </p:cNvPicPr>
            <p:nvPr userDrawn="1"/>
          </p:nvPicPr>
          <p:blipFill>
            <a:blip r:embed="rId19" cstate="print"/>
            <a:stretch>
              <a:fillRect/>
            </a:stretch>
          </p:blipFill>
          <p:spPr>
            <a:xfrm>
              <a:off x="433773" y="5890063"/>
              <a:ext cx="1268436" cy="439194"/>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3" r:id="rId5"/>
    <p:sldLayoutId id="2147483676" r:id="rId6"/>
    <p:sldLayoutId id="2147483675" r:id="rId7"/>
    <p:sldLayoutId id="2147483650" r:id="rId8"/>
    <p:sldLayoutId id="2147483669" r:id="rId9"/>
    <p:sldLayoutId id="2147483670" r:id="rId10"/>
    <p:sldLayoutId id="2147483671" r:id="rId11"/>
    <p:sldLayoutId id="2147483672" r:id="rId12"/>
    <p:sldLayoutId id="2147483652" r:id="rId13"/>
    <p:sldLayoutId id="2147483654" r:id="rId14"/>
    <p:sldLayoutId id="2147483655" r:id="rId15"/>
    <p:sldLayoutId id="2147483677" r:id="rId16"/>
    <p:sldLayoutId id="2147483678" r:id="rId17"/>
  </p:sldLayoutIdLst>
  <p:hf hdr="0" ftr="0" dt="0"/>
  <p:txStyles>
    <p:titleStyle>
      <a:lvl1pPr algn="r" defTabSz="914400" rtl="0" eaLnBrk="1" latinLnBrk="0" hangingPunct="1">
        <a:lnSpc>
          <a:spcPts val="2500"/>
        </a:lnSpc>
        <a:spcBef>
          <a:spcPct val="0"/>
        </a:spcBef>
        <a:buNone/>
        <a:defRPr sz="2400" kern="1200" baseline="0">
          <a:solidFill>
            <a:schemeClr val="bg1"/>
          </a:solidFill>
          <a:latin typeface="+mj-lt"/>
          <a:ea typeface="+mj-ea"/>
          <a:cs typeface="+mj-cs"/>
        </a:defRPr>
      </a:lvl1pPr>
    </p:titleStyle>
    <p:body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dirty="0" smtClean="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23.emf"/><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23.emf"/><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45.jpe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0648" y="764704"/>
            <a:ext cx="7704138" cy="1000132"/>
          </a:xfrm>
        </p:spPr>
        <p:txBody>
          <a:bodyPr>
            <a:normAutofit fontScale="90000"/>
          </a:bodyPr>
          <a:lstStyle/>
          <a:p>
            <a:r>
              <a:rPr lang="en-AU" dirty="0" smtClean="0"/>
              <a:t>Single- and Multi</a:t>
            </a:r>
            <a:r>
              <a:rPr lang="en-AU" dirty="0"/>
              <a:t>-Layered Data Classification for Biomarker </a:t>
            </a:r>
            <a:r>
              <a:rPr lang="en-AU" dirty="0" smtClean="0"/>
              <a:t>Discovery</a:t>
            </a:r>
            <a:endParaRPr lang="en-AU" dirty="0"/>
          </a:p>
        </p:txBody>
      </p:sp>
      <p:sp>
        <p:nvSpPr>
          <p:cNvPr id="5" name="Content Placeholder 4"/>
          <p:cNvSpPr>
            <a:spLocks noGrp="1"/>
          </p:cNvSpPr>
          <p:nvPr>
            <p:ph sz="quarter" idx="12"/>
          </p:nvPr>
        </p:nvSpPr>
        <p:spPr>
          <a:xfrm>
            <a:off x="3419872" y="5301208"/>
            <a:ext cx="5572133" cy="285752"/>
          </a:xfrm>
        </p:spPr>
        <p:txBody>
          <a:bodyPr/>
          <a:lstStyle/>
          <a:p>
            <a:r>
              <a:rPr lang="en-AU" sz="2000" dirty="0"/>
              <a:t>Samuel Mueller</a:t>
            </a:r>
          </a:p>
          <a:p>
            <a:endParaRPr lang="en-AU" dirty="0" smtClean="0"/>
          </a:p>
          <a:p>
            <a:r>
              <a:rPr lang="en-AU" sz="1200" dirty="0" smtClean="0"/>
              <a:t>School of Mathematics and Statistics</a:t>
            </a:r>
            <a:endParaRPr lang="en-AU" sz="1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AU" altLang="zh-TW" sz="2800" dirty="0" smtClean="0"/>
              <a:t>Challenges in “vertical” integration</a:t>
            </a:r>
            <a:endParaRPr kumimoji="1" lang="zh-TW" altLang="en-US" sz="2800" dirty="0"/>
          </a:p>
        </p:txBody>
      </p:sp>
      <p:sp>
        <p:nvSpPr>
          <p:cNvPr id="3" name="Content Placeholder 2"/>
          <p:cNvSpPr>
            <a:spLocks noGrp="1"/>
          </p:cNvSpPr>
          <p:nvPr>
            <p:ph idx="1"/>
          </p:nvPr>
        </p:nvSpPr>
        <p:spPr>
          <a:xfrm>
            <a:off x="457200" y="1600200"/>
            <a:ext cx="8229600" cy="4818366"/>
          </a:xfrm>
        </p:spPr>
        <p:txBody>
          <a:bodyPr>
            <a:normAutofit/>
          </a:bodyPr>
          <a:lstStyle/>
          <a:p>
            <a:r>
              <a:rPr kumimoji="1" lang="en-AU" altLang="zh-TW" sz="2400" dirty="0" smtClean="0"/>
              <a:t>Small number of samples (large </a:t>
            </a:r>
            <a:r>
              <a:rPr kumimoji="1" lang="en-AU" altLang="zh-TW" sz="2400" i="1" dirty="0" smtClean="0"/>
              <a:t>p</a:t>
            </a:r>
            <a:r>
              <a:rPr kumimoji="1" lang="en-AU" altLang="zh-TW" sz="2400" dirty="0" smtClean="0"/>
              <a:t>, small </a:t>
            </a:r>
            <a:r>
              <a:rPr kumimoji="1" lang="en-AU" altLang="zh-TW" sz="2400" i="1" dirty="0" smtClean="0"/>
              <a:t>n</a:t>
            </a:r>
            <a:r>
              <a:rPr kumimoji="1" lang="en-AU" altLang="zh-TW" sz="2400" dirty="0" smtClean="0"/>
              <a:t>)</a:t>
            </a:r>
          </a:p>
          <a:p>
            <a:r>
              <a:rPr kumimoji="1" lang="en-AU" altLang="zh-TW" sz="2400" dirty="0" smtClean="0"/>
              <a:t>Sample mismatch (limited amount of tissues)</a:t>
            </a:r>
          </a:p>
          <a:p>
            <a:r>
              <a:rPr kumimoji="1" lang="en-AU" altLang="zh-TW" sz="2400" dirty="0" smtClean="0"/>
              <a:t>Understanding and processing many different platforms</a:t>
            </a:r>
          </a:p>
          <a:p>
            <a:r>
              <a:rPr kumimoji="1" lang="en-AU" altLang="zh-TW" sz="2400" dirty="0" smtClean="0"/>
              <a:t>Correlated information from multiple platforms</a:t>
            </a:r>
          </a:p>
          <a:p>
            <a:r>
              <a:rPr kumimoji="1" lang="en-AU" altLang="zh-TW" sz="2400" dirty="0" smtClean="0"/>
              <a:t>Unbalanced number of variables between CPM and high throughput </a:t>
            </a:r>
            <a:r>
              <a:rPr kumimoji="1" lang="en-AU" altLang="zh-TW" sz="2400" dirty="0" err="1" smtClean="0"/>
              <a:t>omics</a:t>
            </a:r>
            <a:r>
              <a:rPr kumimoji="1" lang="en-AU" altLang="zh-TW" sz="2400" dirty="0" smtClean="0"/>
              <a:t> platforms</a:t>
            </a:r>
          </a:p>
          <a:p>
            <a:endParaRPr kumimoji="1" lang="en-AU" altLang="zh-TW" dirty="0" smtClean="0"/>
          </a:p>
          <a:p>
            <a:endParaRPr kumimoji="1" lang="zh-TW" altLang="en-US" dirty="0"/>
          </a:p>
        </p:txBody>
      </p:sp>
    </p:spTree>
    <p:extLst>
      <p:ext uri="{BB962C8B-B14F-4D97-AF65-F5344CB8AC3E}">
        <p14:creationId xmlns:p14="http://schemas.microsoft.com/office/powerpoint/2010/main" val="38218671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831" y="1357297"/>
            <a:ext cx="8425626" cy="2863791"/>
          </a:xfrm>
        </p:spPr>
        <p:txBody>
          <a:bodyPr>
            <a:normAutofit/>
          </a:bodyPr>
          <a:lstStyle/>
          <a:p>
            <a:r>
              <a:rPr lang="en-AU" sz="2400" dirty="0" smtClean="0"/>
              <a:t>Extreme variable reduction in omics data</a:t>
            </a:r>
          </a:p>
          <a:p>
            <a:pPr lvl="1"/>
            <a:r>
              <a:rPr lang="en-AU" sz="2400" dirty="0" smtClean="0"/>
              <a:t>Pre-validation (</a:t>
            </a:r>
            <a:r>
              <a:rPr lang="en-AU" sz="2400" dirty="0" err="1" smtClean="0"/>
              <a:t>Tibshirani</a:t>
            </a:r>
            <a:r>
              <a:rPr lang="en-AU" sz="2400" dirty="0" smtClean="0"/>
              <a:t> and </a:t>
            </a:r>
            <a:r>
              <a:rPr lang="en-AU" sz="2400" dirty="0" err="1" smtClean="0"/>
              <a:t>Efron</a:t>
            </a:r>
            <a:r>
              <a:rPr lang="en-AU" sz="2400" dirty="0" smtClean="0"/>
              <a:t>, 2002)</a:t>
            </a:r>
          </a:p>
          <a:p>
            <a:pPr lvl="1"/>
            <a:r>
              <a:rPr lang="en-AU" sz="2400" dirty="0" smtClean="0"/>
              <a:t>PCA based methods</a:t>
            </a:r>
          </a:p>
          <a:p>
            <a:pPr lvl="1"/>
            <a:endParaRPr lang="en-AU" sz="2000" dirty="0" smtClean="0"/>
          </a:p>
          <a:p>
            <a:pPr lvl="1">
              <a:buNone/>
            </a:pPr>
            <a:endParaRPr lang="en-AU" sz="2000" dirty="0" smtClean="0"/>
          </a:p>
          <a:p>
            <a:pPr lvl="1">
              <a:buNone/>
            </a:pPr>
            <a:endParaRPr lang="en-AU" sz="2000" dirty="0" smtClean="0"/>
          </a:p>
        </p:txBody>
      </p:sp>
      <p:sp>
        <p:nvSpPr>
          <p:cNvPr id="4" name="Rectangle 3"/>
          <p:cNvSpPr/>
          <p:nvPr/>
        </p:nvSpPr>
        <p:spPr>
          <a:xfrm>
            <a:off x="2644832" y="3717032"/>
            <a:ext cx="1700946" cy="8640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AU" altLang="zh-TW" dirty="0" smtClean="0"/>
              <a:t>CPM data</a:t>
            </a:r>
          </a:p>
          <a:p>
            <a:pPr algn="ctr"/>
            <a:r>
              <a:rPr kumimoji="1" lang="en-AU" altLang="zh-TW" dirty="0" smtClean="0"/>
              <a:t>21 variables</a:t>
            </a:r>
            <a:endParaRPr kumimoji="1" lang="zh-TW" altLang="en-US" dirty="0"/>
          </a:p>
        </p:txBody>
      </p:sp>
      <p:sp>
        <p:nvSpPr>
          <p:cNvPr id="6" name="Rectangle 5"/>
          <p:cNvSpPr/>
          <p:nvPr/>
        </p:nvSpPr>
        <p:spPr>
          <a:xfrm>
            <a:off x="4788024" y="3717032"/>
            <a:ext cx="1610228" cy="8640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AU" altLang="zh-TW" dirty="0" err="1"/>
              <a:t>o</a:t>
            </a:r>
            <a:r>
              <a:rPr kumimoji="1" lang="en-AU" altLang="zh-TW" dirty="0" err="1" smtClean="0"/>
              <a:t>mics</a:t>
            </a:r>
            <a:r>
              <a:rPr kumimoji="1" lang="en-AU" altLang="zh-TW" dirty="0" smtClean="0"/>
              <a:t> </a:t>
            </a:r>
          </a:p>
          <a:p>
            <a:pPr algn="ctr"/>
            <a:r>
              <a:rPr kumimoji="1" lang="en-AU" altLang="zh-TW" dirty="0" smtClean="0"/>
              <a:t>1 combined</a:t>
            </a:r>
          </a:p>
          <a:p>
            <a:pPr algn="ctr"/>
            <a:r>
              <a:rPr kumimoji="1" lang="en-AU" altLang="zh-TW" dirty="0" smtClean="0"/>
              <a:t>variable</a:t>
            </a:r>
            <a:endParaRPr kumimoji="1" lang="zh-TW" altLang="en-US" dirty="0"/>
          </a:p>
        </p:txBody>
      </p:sp>
      <p:sp>
        <p:nvSpPr>
          <p:cNvPr id="10" name="Plus 9"/>
          <p:cNvSpPr/>
          <p:nvPr/>
        </p:nvSpPr>
        <p:spPr>
          <a:xfrm>
            <a:off x="4425155" y="4014283"/>
            <a:ext cx="226793" cy="238143"/>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TW" altLang="en-US"/>
          </a:p>
        </p:txBody>
      </p:sp>
      <p:sp>
        <p:nvSpPr>
          <p:cNvPr id="5" name="Title 4"/>
          <p:cNvSpPr>
            <a:spLocks noGrp="1"/>
          </p:cNvSpPr>
          <p:nvPr>
            <p:ph type="title"/>
          </p:nvPr>
        </p:nvSpPr>
        <p:spPr/>
        <p:txBody>
          <a:bodyPr>
            <a:normAutofit/>
          </a:bodyPr>
          <a:lstStyle/>
          <a:p>
            <a:r>
              <a:rPr kumimoji="1" lang="en-AU" altLang="zh-TW" sz="2800" dirty="0" smtClean="0"/>
              <a:t>Integration</a:t>
            </a:r>
            <a:endParaRPr kumimoji="1" lang="zh-TW" altLang="en-US" sz="2800" dirty="0"/>
          </a:p>
        </p:txBody>
      </p:sp>
    </p:spTree>
    <p:extLst>
      <p:ext uri="{BB962C8B-B14F-4D97-AF65-F5344CB8AC3E}">
        <p14:creationId xmlns:p14="http://schemas.microsoft.com/office/powerpoint/2010/main" val="1104501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5-fold cross validation</a:t>
            </a:r>
            <a:endParaRPr lang="en-AU" sz="3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20" name="TextBox 19"/>
          <p:cNvSpPr txBox="1"/>
          <p:nvPr/>
        </p:nvSpPr>
        <p:spPr>
          <a:xfrm>
            <a:off x="1025159" y="2062495"/>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21" name="TextBox 20"/>
          <p:cNvSpPr txBox="1"/>
          <p:nvPr/>
        </p:nvSpPr>
        <p:spPr>
          <a:xfrm rot="16200000">
            <a:off x="-227020" y="3523857"/>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25" name="TextBox 24"/>
          <p:cNvSpPr txBox="1"/>
          <p:nvPr/>
        </p:nvSpPr>
        <p:spPr>
          <a:xfrm>
            <a:off x="420405" y="5286818"/>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a:t>
            </a:r>
            <a:r>
              <a:rPr kumimoji="1" lang="en-AU" altLang="zh-TW" sz="1600" dirty="0" smtClean="0"/>
              <a:t>set</a:t>
            </a:r>
            <a:endParaRPr kumimoji="1" lang="zh-TW" altLang="en-US" sz="1600" dirty="0"/>
          </a:p>
        </p:txBody>
      </p:sp>
      <p:sp>
        <p:nvSpPr>
          <p:cNvPr id="26" name="TextBox 25"/>
          <p:cNvSpPr txBox="1"/>
          <p:nvPr/>
        </p:nvSpPr>
        <p:spPr>
          <a:xfrm>
            <a:off x="1820896" y="5286818"/>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t>Testing set</a:t>
            </a:r>
            <a:endParaRPr kumimoji="1" lang="zh-TW" altLang="en-US" sz="1600" dirty="0"/>
          </a:p>
        </p:txBody>
      </p:sp>
      <p:cxnSp>
        <p:nvCxnSpPr>
          <p:cNvPr id="27" name="Straight Arrow Connector 26"/>
          <p:cNvCxnSpPr/>
          <p:nvPr/>
        </p:nvCxnSpPr>
        <p:spPr>
          <a:xfrm flipV="1">
            <a:off x="1244832" y="4860651"/>
            <a:ext cx="0" cy="35415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89435" y="2524445"/>
            <a:ext cx="2090179" cy="2313656"/>
          </a:xfrm>
          <a:prstGeom prst="rect">
            <a:avLst/>
          </a:prstGeom>
          <a:pattFill prst="smGrid">
            <a:fgClr>
              <a:prstClr val="black"/>
            </a:fgClr>
            <a:bgClr>
              <a:prstClr val="white"/>
            </a:bgClr>
          </a:patt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8" name="Rectangle 27"/>
          <p:cNvSpPr/>
          <p:nvPr/>
        </p:nvSpPr>
        <p:spPr>
          <a:xfrm>
            <a:off x="489434" y="2542111"/>
            <a:ext cx="2090179"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Connector 31"/>
          <p:cNvCxnSpPr/>
          <p:nvPr/>
        </p:nvCxnSpPr>
        <p:spPr>
          <a:xfrm>
            <a:off x="888570" y="2542698"/>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07353" y="2556395"/>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0043" y="2542111"/>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168288" y="2524024"/>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9434" y="2542111"/>
            <a:ext cx="1649751" cy="229038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3" name="Rectangle 22"/>
          <p:cNvSpPr/>
          <p:nvPr/>
        </p:nvSpPr>
        <p:spPr>
          <a:xfrm>
            <a:off x="2193205" y="2538414"/>
            <a:ext cx="386409" cy="2299687"/>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solidFill>
                <a:schemeClr val="accent4">
                  <a:lumMod val="60000"/>
                  <a:lumOff val="40000"/>
                </a:schemeClr>
              </a:solidFill>
            </a:endParaRPr>
          </a:p>
        </p:txBody>
      </p:sp>
      <p:cxnSp>
        <p:nvCxnSpPr>
          <p:cNvPr id="37" name="Straight Arrow Connector 36"/>
          <p:cNvCxnSpPr/>
          <p:nvPr/>
        </p:nvCxnSpPr>
        <p:spPr>
          <a:xfrm flipV="1">
            <a:off x="2386409" y="4865850"/>
            <a:ext cx="0" cy="35415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013957" y="2937586"/>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a:t>
            </a:r>
            <a:r>
              <a:rPr kumimoji="1" lang="en-AU" altLang="zh-TW" sz="1600" dirty="0" smtClean="0"/>
              <a:t>set</a:t>
            </a:r>
            <a:endParaRPr kumimoji="1" lang="zh-TW" altLang="en-US" sz="1600" dirty="0"/>
          </a:p>
        </p:txBody>
      </p:sp>
      <p:cxnSp>
        <p:nvCxnSpPr>
          <p:cNvPr id="40" name="Straight Arrow Connector 39"/>
          <p:cNvCxnSpPr/>
          <p:nvPr/>
        </p:nvCxnSpPr>
        <p:spPr>
          <a:xfrm flipV="1">
            <a:off x="4349227" y="3106863"/>
            <a:ext cx="366789" cy="7803"/>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788024" y="2610820"/>
            <a:ext cx="1093614" cy="992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r>
              <a:rPr kumimoji="1" lang="en-AU" altLang="zh-TW" sz="1600" dirty="0" smtClean="0"/>
              <a:t>Classifier</a:t>
            </a:r>
            <a:endParaRPr kumimoji="1" lang="zh-TW" altLang="en-US" sz="1600" dirty="0"/>
          </a:p>
        </p:txBody>
      </p:sp>
      <p:cxnSp>
        <p:nvCxnSpPr>
          <p:cNvPr id="43" name="Straight Arrow Connector 42"/>
          <p:cNvCxnSpPr/>
          <p:nvPr/>
        </p:nvCxnSpPr>
        <p:spPr>
          <a:xfrm flipV="1">
            <a:off x="6012160" y="3106863"/>
            <a:ext cx="864096" cy="1691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39545" y="2065363"/>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t>Testing set</a:t>
            </a:r>
            <a:endParaRPr kumimoji="1" lang="zh-TW" altLang="en-US" sz="1600" dirty="0"/>
          </a:p>
        </p:txBody>
      </p:sp>
      <p:cxnSp>
        <p:nvCxnSpPr>
          <p:cNvPr id="45" name="Straight Arrow Connector 44"/>
          <p:cNvCxnSpPr/>
          <p:nvPr/>
        </p:nvCxnSpPr>
        <p:spPr>
          <a:xfrm>
            <a:off x="6451613" y="2538414"/>
            <a:ext cx="0" cy="486927"/>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037426" y="2691364"/>
            <a:ext cx="1224136" cy="830997"/>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AU" altLang="zh-TW" sz="1600" dirty="0" smtClean="0"/>
              <a:t>Prediction error for testing set</a:t>
            </a:r>
            <a:endParaRPr kumimoji="1" lang="zh-TW" altLang="en-US" sz="1600" dirty="0"/>
          </a:p>
        </p:txBody>
      </p:sp>
      <p:sp>
        <p:nvSpPr>
          <p:cNvPr id="49" name="TextBox 48"/>
          <p:cNvSpPr txBox="1"/>
          <p:nvPr/>
        </p:nvSpPr>
        <p:spPr>
          <a:xfrm>
            <a:off x="6046717" y="4551381"/>
            <a:ext cx="2634054" cy="369332"/>
          </a:xfrm>
          <a:prstGeom prst="rect">
            <a:avLst/>
          </a:prstGeom>
          <a:noFill/>
        </p:spPr>
        <p:txBody>
          <a:bodyPr wrap="none" rtlCol="0">
            <a:spAutoFit/>
          </a:bodyPr>
          <a:lstStyle/>
          <a:p>
            <a:r>
              <a:rPr kumimoji="1" lang="en-AU" altLang="zh-TW" dirty="0" smtClean="0"/>
              <a:t>Patient prediction errors</a:t>
            </a:r>
            <a:endParaRPr kumimoji="1" lang="zh-TW" altLang="en-US" dirty="0"/>
          </a:p>
        </p:txBody>
      </p:sp>
      <p:grpSp>
        <p:nvGrpSpPr>
          <p:cNvPr id="83" name="Group 82"/>
          <p:cNvGrpSpPr/>
          <p:nvPr/>
        </p:nvGrpSpPr>
        <p:grpSpPr>
          <a:xfrm>
            <a:off x="6254367" y="5033063"/>
            <a:ext cx="2090179" cy="418116"/>
            <a:chOff x="5334831" y="5003992"/>
            <a:chExt cx="2090179" cy="418116"/>
          </a:xfrm>
        </p:grpSpPr>
        <p:cxnSp>
          <p:nvCxnSpPr>
            <p:cNvPr id="82" name="Straight Connector 81"/>
            <p:cNvCxnSpPr/>
            <p:nvPr/>
          </p:nvCxnSpPr>
          <p:spPr>
            <a:xfrm>
              <a:off x="6984548" y="5017734"/>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334831" y="5012710"/>
              <a:ext cx="2090179" cy="40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2" name="Straight Connector 51"/>
            <p:cNvCxnSpPr/>
            <p:nvPr/>
          </p:nvCxnSpPr>
          <p:spPr>
            <a:xfrm>
              <a:off x="5727006" y="50179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50567" y="500399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75441" y="50127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7901324" y="5031486"/>
            <a:ext cx="443222" cy="424843"/>
            <a:chOff x="6981788" y="4998382"/>
            <a:chExt cx="443222" cy="424843"/>
          </a:xfrm>
        </p:grpSpPr>
        <p:cxnSp>
          <p:nvCxnSpPr>
            <p:cNvPr id="55" name="Straight Connector 5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7" name="Straight Connector 66"/>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7902502" y="5041780"/>
            <a:ext cx="442044" cy="403398"/>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85" name="Straight Arrow Connector 84"/>
          <p:cNvCxnSpPr/>
          <p:nvPr/>
        </p:nvCxnSpPr>
        <p:spPr>
          <a:xfrm>
            <a:off x="7649494" y="3779986"/>
            <a:ext cx="0" cy="657126"/>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782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2" grpId="0" animBg="1"/>
      <p:bldP spid="23" grpId="0" animBg="1"/>
      <p:bldP spid="39" grpId="0" animBg="1"/>
      <p:bldP spid="42" grpId="0" animBg="1"/>
      <p:bldP spid="44" grpId="0" animBg="1"/>
      <p:bldP spid="47" grpId="0" animBg="1"/>
      <p:bldP spid="49" grpId="0"/>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5-fold cross validation</a:t>
            </a:r>
            <a:endParaRPr lang="en-AU" sz="3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20" name="TextBox 19"/>
          <p:cNvSpPr txBox="1"/>
          <p:nvPr/>
        </p:nvSpPr>
        <p:spPr>
          <a:xfrm>
            <a:off x="1025159" y="2062495"/>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21" name="TextBox 20"/>
          <p:cNvSpPr txBox="1"/>
          <p:nvPr/>
        </p:nvSpPr>
        <p:spPr>
          <a:xfrm rot="16200000">
            <a:off x="-227020" y="3523857"/>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25" name="TextBox 24"/>
          <p:cNvSpPr txBox="1"/>
          <p:nvPr/>
        </p:nvSpPr>
        <p:spPr>
          <a:xfrm>
            <a:off x="420405" y="5286818"/>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a:t>
            </a:r>
            <a:r>
              <a:rPr kumimoji="1" lang="en-AU" altLang="zh-TW" sz="1600" dirty="0" smtClean="0"/>
              <a:t>set</a:t>
            </a:r>
            <a:endParaRPr kumimoji="1" lang="zh-TW" altLang="en-US" sz="1600" dirty="0"/>
          </a:p>
        </p:txBody>
      </p:sp>
      <p:sp>
        <p:nvSpPr>
          <p:cNvPr id="26" name="TextBox 25"/>
          <p:cNvSpPr txBox="1"/>
          <p:nvPr/>
        </p:nvSpPr>
        <p:spPr>
          <a:xfrm>
            <a:off x="1820896" y="5286818"/>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t>Testing set</a:t>
            </a:r>
            <a:endParaRPr kumimoji="1" lang="zh-TW" altLang="en-US" sz="1600" dirty="0"/>
          </a:p>
        </p:txBody>
      </p:sp>
      <p:sp>
        <p:nvSpPr>
          <p:cNvPr id="30" name="Rectangle 29"/>
          <p:cNvSpPr/>
          <p:nvPr/>
        </p:nvSpPr>
        <p:spPr>
          <a:xfrm>
            <a:off x="489435" y="2551695"/>
            <a:ext cx="2090179" cy="2313656"/>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8" name="Rectangle 27"/>
          <p:cNvSpPr/>
          <p:nvPr/>
        </p:nvSpPr>
        <p:spPr>
          <a:xfrm>
            <a:off x="489434" y="2542111"/>
            <a:ext cx="2090179"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Connector 31"/>
          <p:cNvCxnSpPr/>
          <p:nvPr/>
        </p:nvCxnSpPr>
        <p:spPr>
          <a:xfrm>
            <a:off x="888570" y="2542698"/>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07353" y="2556395"/>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0043" y="2542111"/>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168288" y="2524024"/>
            <a:ext cx="0" cy="23418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9434" y="2542111"/>
            <a:ext cx="2090179" cy="229038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3" name="Rectangle 22"/>
          <p:cNvSpPr/>
          <p:nvPr/>
        </p:nvSpPr>
        <p:spPr>
          <a:xfrm>
            <a:off x="1755349" y="2549903"/>
            <a:ext cx="386409" cy="2299687"/>
          </a:xfrm>
          <a:prstGeom prst="rect">
            <a:avLst/>
          </a:prstGeom>
          <a:noFill/>
          <a:ln w="508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9" name="TextBox 38"/>
          <p:cNvSpPr txBox="1"/>
          <p:nvPr/>
        </p:nvSpPr>
        <p:spPr>
          <a:xfrm>
            <a:off x="3013957" y="2937586"/>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a:t>
            </a:r>
            <a:r>
              <a:rPr kumimoji="1" lang="en-AU" altLang="zh-TW" sz="1600" dirty="0" smtClean="0"/>
              <a:t>set</a:t>
            </a:r>
            <a:endParaRPr kumimoji="1" lang="zh-TW" altLang="en-US" sz="1600" dirty="0"/>
          </a:p>
        </p:txBody>
      </p:sp>
      <p:cxnSp>
        <p:nvCxnSpPr>
          <p:cNvPr id="40" name="Straight Arrow Connector 39"/>
          <p:cNvCxnSpPr/>
          <p:nvPr/>
        </p:nvCxnSpPr>
        <p:spPr>
          <a:xfrm flipV="1">
            <a:off x="4349227" y="3106863"/>
            <a:ext cx="366789" cy="7803"/>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788024" y="2610820"/>
            <a:ext cx="1093614" cy="992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r>
              <a:rPr kumimoji="1" lang="en-AU" altLang="zh-TW" sz="1600" dirty="0" smtClean="0"/>
              <a:t>Classifier</a:t>
            </a:r>
            <a:endParaRPr kumimoji="1" lang="zh-TW" altLang="en-US" sz="1600" dirty="0"/>
          </a:p>
        </p:txBody>
      </p:sp>
      <p:cxnSp>
        <p:nvCxnSpPr>
          <p:cNvPr id="43" name="Straight Arrow Connector 42"/>
          <p:cNvCxnSpPr/>
          <p:nvPr/>
        </p:nvCxnSpPr>
        <p:spPr>
          <a:xfrm flipV="1">
            <a:off x="6012160" y="3106863"/>
            <a:ext cx="864096" cy="1691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39545" y="2065363"/>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t>Testing set</a:t>
            </a:r>
            <a:endParaRPr kumimoji="1" lang="zh-TW" altLang="en-US" sz="1600" dirty="0"/>
          </a:p>
        </p:txBody>
      </p:sp>
      <p:cxnSp>
        <p:nvCxnSpPr>
          <p:cNvPr id="45" name="Straight Arrow Connector 44"/>
          <p:cNvCxnSpPr/>
          <p:nvPr/>
        </p:nvCxnSpPr>
        <p:spPr>
          <a:xfrm>
            <a:off x="6451613" y="2538414"/>
            <a:ext cx="0" cy="486927"/>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037426" y="2691364"/>
            <a:ext cx="1224136" cy="830997"/>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AU" altLang="zh-TW" sz="1600" dirty="0" smtClean="0"/>
              <a:t>Prediction error for testing set</a:t>
            </a:r>
            <a:endParaRPr kumimoji="1" lang="zh-TW" altLang="en-US" sz="1600" dirty="0"/>
          </a:p>
        </p:txBody>
      </p:sp>
      <p:sp>
        <p:nvSpPr>
          <p:cNvPr id="49" name="TextBox 48"/>
          <p:cNvSpPr txBox="1"/>
          <p:nvPr/>
        </p:nvSpPr>
        <p:spPr>
          <a:xfrm>
            <a:off x="6046717" y="4551381"/>
            <a:ext cx="2634054" cy="369332"/>
          </a:xfrm>
          <a:prstGeom prst="rect">
            <a:avLst/>
          </a:prstGeom>
          <a:noFill/>
        </p:spPr>
        <p:txBody>
          <a:bodyPr wrap="none" rtlCol="0">
            <a:spAutoFit/>
          </a:bodyPr>
          <a:lstStyle/>
          <a:p>
            <a:r>
              <a:rPr kumimoji="1" lang="en-AU" altLang="zh-TW" dirty="0" smtClean="0"/>
              <a:t>Patient prediction errors</a:t>
            </a:r>
            <a:endParaRPr kumimoji="1" lang="zh-TW" altLang="en-US" dirty="0"/>
          </a:p>
        </p:txBody>
      </p:sp>
      <p:grpSp>
        <p:nvGrpSpPr>
          <p:cNvPr id="83" name="Group 82"/>
          <p:cNvGrpSpPr/>
          <p:nvPr/>
        </p:nvGrpSpPr>
        <p:grpSpPr>
          <a:xfrm>
            <a:off x="6254367" y="5033063"/>
            <a:ext cx="2090179" cy="418116"/>
            <a:chOff x="5334831" y="5003992"/>
            <a:chExt cx="2090179" cy="418116"/>
          </a:xfrm>
        </p:grpSpPr>
        <p:cxnSp>
          <p:nvCxnSpPr>
            <p:cNvPr id="82" name="Straight Connector 81"/>
            <p:cNvCxnSpPr/>
            <p:nvPr/>
          </p:nvCxnSpPr>
          <p:spPr>
            <a:xfrm>
              <a:off x="6984548" y="5017734"/>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334831" y="5012710"/>
              <a:ext cx="2090179" cy="40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2" name="Straight Connector 51"/>
            <p:cNvCxnSpPr/>
            <p:nvPr/>
          </p:nvCxnSpPr>
          <p:spPr>
            <a:xfrm>
              <a:off x="5727006" y="50179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50567" y="500399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75441" y="50127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7901324" y="5031486"/>
            <a:ext cx="443222" cy="424843"/>
            <a:chOff x="6981788" y="4998382"/>
            <a:chExt cx="443222" cy="424843"/>
          </a:xfrm>
        </p:grpSpPr>
        <p:cxnSp>
          <p:nvCxnSpPr>
            <p:cNvPr id="55" name="Straight Connector 5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7" name="Straight Connector 66"/>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p:cNvCxnSpPr/>
          <p:nvPr/>
        </p:nvCxnSpPr>
        <p:spPr>
          <a:xfrm>
            <a:off x="7649494" y="3779986"/>
            <a:ext cx="0" cy="657126"/>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7489978" y="5036657"/>
            <a:ext cx="443222" cy="424843"/>
            <a:chOff x="6981788" y="4998382"/>
            <a:chExt cx="443222" cy="424843"/>
          </a:xfrm>
        </p:grpSpPr>
        <p:cxnSp>
          <p:nvCxnSpPr>
            <p:cNvPr id="48" name="Straight Connector 47"/>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0"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7502382" y="5038061"/>
            <a:ext cx="442044" cy="403398"/>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7731265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5-fold cross validation</a:t>
            </a:r>
            <a:endParaRPr lang="en-AU" sz="3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20" name="TextBox 19"/>
          <p:cNvSpPr txBox="1"/>
          <p:nvPr/>
        </p:nvSpPr>
        <p:spPr>
          <a:xfrm>
            <a:off x="1025159" y="2062495"/>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21" name="TextBox 20"/>
          <p:cNvSpPr txBox="1"/>
          <p:nvPr/>
        </p:nvSpPr>
        <p:spPr>
          <a:xfrm rot="16200000">
            <a:off x="-227020" y="3523857"/>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25" name="TextBox 24"/>
          <p:cNvSpPr txBox="1"/>
          <p:nvPr/>
        </p:nvSpPr>
        <p:spPr>
          <a:xfrm>
            <a:off x="420405" y="5286818"/>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a:t>
            </a:r>
            <a:r>
              <a:rPr kumimoji="1" lang="en-AU" altLang="zh-TW" sz="1600" dirty="0" smtClean="0"/>
              <a:t>set</a:t>
            </a:r>
            <a:endParaRPr kumimoji="1" lang="zh-TW" altLang="en-US" sz="1600" dirty="0"/>
          </a:p>
        </p:txBody>
      </p:sp>
      <p:sp>
        <p:nvSpPr>
          <p:cNvPr id="26" name="TextBox 25"/>
          <p:cNvSpPr txBox="1"/>
          <p:nvPr/>
        </p:nvSpPr>
        <p:spPr>
          <a:xfrm>
            <a:off x="1820896" y="5286818"/>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t>Testing set</a:t>
            </a:r>
            <a:endParaRPr kumimoji="1" lang="zh-TW" altLang="en-US" sz="1600" dirty="0"/>
          </a:p>
        </p:txBody>
      </p:sp>
      <p:sp>
        <p:nvSpPr>
          <p:cNvPr id="30" name="Rectangle 29"/>
          <p:cNvSpPr/>
          <p:nvPr/>
        </p:nvSpPr>
        <p:spPr>
          <a:xfrm>
            <a:off x="489435" y="2551695"/>
            <a:ext cx="2090179" cy="2313656"/>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8" name="Rectangle 27"/>
          <p:cNvSpPr/>
          <p:nvPr/>
        </p:nvSpPr>
        <p:spPr>
          <a:xfrm>
            <a:off x="489434" y="2542111"/>
            <a:ext cx="2090179"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Connector 31"/>
          <p:cNvCxnSpPr/>
          <p:nvPr/>
        </p:nvCxnSpPr>
        <p:spPr>
          <a:xfrm>
            <a:off x="888570" y="2542698"/>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07353" y="2556395"/>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0043" y="2542111"/>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168288" y="2524024"/>
            <a:ext cx="0" cy="23418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9434" y="2542111"/>
            <a:ext cx="2090179" cy="229038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3" name="Rectangle 22"/>
          <p:cNvSpPr/>
          <p:nvPr/>
        </p:nvSpPr>
        <p:spPr>
          <a:xfrm>
            <a:off x="1307353" y="2537457"/>
            <a:ext cx="386409" cy="2299687"/>
          </a:xfrm>
          <a:prstGeom prst="rect">
            <a:avLst/>
          </a:prstGeom>
          <a:noFill/>
          <a:ln w="508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9" name="TextBox 38"/>
          <p:cNvSpPr txBox="1"/>
          <p:nvPr/>
        </p:nvSpPr>
        <p:spPr>
          <a:xfrm>
            <a:off x="3013957" y="2937586"/>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a:t>
            </a:r>
            <a:r>
              <a:rPr kumimoji="1" lang="en-AU" altLang="zh-TW" sz="1600" dirty="0" smtClean="0"/>
              <a:t>set</a:t>
            </a:r>
            <a:endParaRPr kumimoji="1" lang="zh-TW" altLang="en-US" sz="1600" dirty="0"/>
          </a:p>
        </p:txBody>
      </p:sp>
      <p:cxnSp>
        <p:nvCxnSpPr>
          <p:cNvPr id="40" name="Straight Arrow Connector 39"/>
          <p:cNvCxnSpPr/>
          <p:nvPr/>
        </p:nvCxnSpPr>
        <p:spPr>
          <a:xfrm flipV="1">
            <a:off x="4349227" y="3106863"/>
            <a:ext cx="366789" cy="7803"/>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788024" y="2610820"/>
            <a:ext cx="1093614" cy="992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r>
              <a:rPr kumimoji="1" lang="en-AU" altLang="zh-TW" sz="1600" dirty="0" smtClean="0"/>
              <a:t>Classifier</a:t>
            </a:r>
            <a:endParaRPr kumimoji="1" lang="zh-TW" altLang="en-US" sz="1600" dirty="0"/>
          </a:p>
        </p:txBody>
      </p:sp>
      <p:cxnSp>
        <p:nvCxnSpPr>
          <p:cNvPr id="43" name="Straight Arrow Connector 42"/>
          <p:cNvCxnSpPr/>
          <p:nvPr/>
        </p:nvCxnSpPr>
        <p:spPr>
          <a:xfrm flipV="1">
            <a:off x="6012160" y="3106863"/>
            <a:ext cx="864096" cy="1691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39545" y="2065363"/>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t>Testing set</a:t>
            </a:r>
            <a:endParaRPr kumimoji="1" lang="zh-TW" altLang="en-US" sz="1600" dirty="0"/>
          </a:p>
        </p:txBody>
      </p:sp>
      <p:cxnSp>
        <p:nvCxnSpPr>
          <p:cNvPr id="45" name="Straight Arrow Connector 44"/>
          <p:cNvCxnSpPr/>
          <p:nvPr/>
        </p:nvCxnSpPr>
        <p:spPr>
          <a:xfrm>
            <a:off x="6451613" y="2538414"/>
            <a:ext cx="0" cy="486927"/>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037426" y="2691364"/>
            <a:ext cx="1224136" cy="830997"/>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AU" altLang="zh-TW" sz="1600" dirty="0" smtClean="0"/>
              <a:t>Prediction error for testing set</a:t>
            </a:r>
            <a:endParaRPr kumimoji="1" lang="zh-TW" altLang="en-US" sz="1600" dirty="0"/>
          </a:p>
        </p:txBody>
      </p:sp>
      <p:sp>
        <p:nvSpPr>
          <p:cNvPr id="49" name="TextBox 48"/>
          <p:cNvSpPr txBox="1"/>
          <p:nvPr/>
        </p:nvSpPr>
        <p:spPr>
          <a:xfrm>
            <a:off x="6046717" y="4551381"/>
            <a:ext cx="2634054" cy="369332"/>
          </a:xfrm>
          <a:prstGeom prst="rect">
            <a:avLst/>
          </a:prstGeom>
          <a:noFill/>
        </p:spPr>
        <p:txBody>
          <a:bodyPr wrap="none" rtlCol="0">
            <a:spAutoFit/>
          </a:bodyPr>
          <a:lstStyle/>
          <a:p>
            <a:r>
              <a:rPr kumimoji="1" lang="en-AU" altLang="zh-TW" dirty="0" smtClean="0"/>
              <a:t>Patient prediction errors</a:t>
            </a:r>
            <a:endParaRPr kumimoji="1" lang="zh-TW" altLang="en-US" dirty="0"/>
          </a:p>
        </p:txBody>
      </p:sp>
      <p:grpSp>
        <p:nvGrpSpPr>
          <p:cNvPr id="83" name="Group 82"/>
          <p:cNvGrpSpPr/>
          <p:nvPr/>
        </p:nvGrpSpPr>
        <p:grpSpPr>
          <a:xfrm>
            <a:off x="6254367" y="5033063"/>
            <a:ext cx="2090179" cy="418116"/>
            <a:chOff x="5334831" y="5003992"/>
            <a:chExt cx="2090179" cy="418116"/>
          </a:xfrm>
        </p:grpSpPr>
        <p:cxnSp>
          <p:nvCxnSpPr>
            <p:cNvPr id="82" name="Straight Connector 81"/>
            <p:cNvCxnSpPr/>
            <p:nvPr/>
          </p:nvCxnSpPr>
          <p:spPr>
            <a:xfrm>
              <a:off x="6984548" y="5017734"/>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334831" y="5012710"/>
              <a:ext cx="2090179" cy="40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2" name="Straight Connector 51"/>
            <p:cNvCxnSpPr/>
            <p:nvPr/>
          </p:nvCxnSpPr>
          <p:spPr>
            <a:xfrm>
              <a:off x="5727006" y="50179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50567" y="500399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75441" y="50127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7901324" y="5031486"/>
            <a:ext cx="443222" cy="424843"/>
            <a:chOff x="6981788" y="4998382"/>
            <a:chExt cx="443222" cy="424843"/>
          </a:xfrm>
        </p:grpSpPr>
        <p:cxnSp>
          <p:nvCxnSpPr>
            <p:cNvPr id="55" name="Straight Connector 5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7" name="Straight Connector 66"/>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p:cNvCxnSpPr/>
          <p:nvPr/>
        </p:nvCxnSpPr>
        <p:spPr>
          <a:xfrm>
            <a:off x="7649494" y="3779986"/>
            <a:ext cx="0" cy="657126"/>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7489978" y="5036657"/>
            <a:ext cx="443222" cy="424843"/>
            <a:chOff x="6981788" y="4998382"/>
            <a:chExt cx="443222" cy="424843"/>
          </a:xfrm>
        </p:grpSpPr>
        <p:cxnSp>
          <p:nvCxnSpPr>
            <p:cNvPr id="48" name="Straight Connector 47"/>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0"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063681" y="5032443"/>
            <a:ext cx="443222" cy="424843"/>
            <a:chOff x="6981788" y="4998382"/>
            <a:chExt cx="443222" cy="424843"/>
          </a:xfrm>
        </p:grpSpPr>
        <p:cxnSp>
          <p:nvCxnSpPr>
            <p:cNvPr id="65" name="Straight Connector 6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5" name="Straight Connector 74"/>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4"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8529" y="5011861"/>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7066997" y="5038061"/>
            <a:ext cx="442044" cy="403398"/>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009079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5-fold cross validation</a:t>
            </a:r>
            <a:endParaRPr lang="en-AU" sz="3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20" name="TextBox 19"/>
          <p:cNvSpPr txBox="1"/>
          <p:nvPr/>
        </p:nvSpPr>
        <p:spPr>
          <a:xfrm>
            <a:off x="1025159" y="2062495"/>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21" name="TextBox 20"/>
          <p:cNvSpPr txBox="1"/>
          <p:nvPr/>
        </p:nvSpPr>
        <p:spPr>
          <a:xfrm rot="16200000">
            <a:off x="-227020" y="3523857"/>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25" name="TextBox 24"/>
          <p:cNvSpPr txBox="1"/>
          <p:nvPr/>
        </p:nvSpPr>
        <p:spPr>
          <a:xfrm>
            <a:off x="420405" y="5286818"/>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a:t>
            </a:r>
            <a:r>
              <a:rPr kumimoji="1" lang="en-AU" altLang="zh-TW" sz="1600" dirty="0" smtClean="0"/>
              <a:t>set</a:t>
            </a:r>
            <a:endParaRPr kumimoji="1" lang="zh-TW" altLang="en-US" sz="1600" dirty="0"/>
          </a:p>
        </p:txBody>
      </p:sp>
      <p:sp>
        <p:nvSpPr>
          <p:cNvPr id="26" name="TextBox 25"/>
          <p:cNvSpPr txBox="1"/>
          <p:nvPr/>
        </p:nvSpPr>
        <p:spPr>
          <a:xfrm>
            <a:off x="1820896" y="5286818"/>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t>Testing set</a:t>
            </a:r>
            <a:endParaRPr kumimoji="1" lang="zh-TW" altLang="en-US" sz="1600" dirty="0"/>
          </a:p>
        </p:txBody>
      </p:sp>
      <p:sp>
        <p:nvSpPr>
          <p:cNvPr id="30" name="Rectangle 29"/>
          <p:cNvSpPr/>
          <p:nvPr/>
        </p:nvSpPr>
        <p:spPr>
          <a:xfrm>
            <a:off x="489435" y="2551695"/>
            <a:ext cx="2090179" cy="2313656"/>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8" name="Rectangle 27"/>
          <p:cNvSpPr/>
          <p:nvPr/>
        </p:nvSpPr>
        <p:spPr>
          <a:xfrm>
            <a:off x="489434" y="2542111"/>
            <a:ext cx="2090179"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Connector 31"/>
          <p:cNvCxnSpPr/>
          <p:nvPr/>
        </p:nvCxnSpPr>
        <p:spPr>
          <a:xfrm>
            <a:off x="888570" y="2542698"/>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07353" y="2556395"/>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0043" y="2542111"/>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168288" y="2524024"/>
            <a:ext cx="0" cy="23418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9434" y="2542111"/>
            <a:ext cx="2090179" cy="229038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3" name="Rectangle 22"/>
          <p:cNvSpPr/>
          <p:nvPr/>
        </p:nvSpPr>
        <p:spPr>
          <a:xfrm>
            <a:off x="880384" y="2537457"/>
            <a:ext cx="386409" cy="2299687"/>
          </a:xfrm>
          <a:prstGeom prst="rect">
            <a:avLst/>
          </a:prstGeom>
          <a:noFill/>
          <a:ln w="508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9" name="TextBox 38"/>
          <p:cNvSpPr txBox="1"/>
          <p:nvPr/>
        </p:nvSpPr>
        <p:spPr>
          <a:xfrm>
            <a:off x="3013957" y="2937586"/>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a:t>
            </a:r>
            <a:r>
              <a:rPr kumimoji="1" lang="en-AU" altLang="zh-TW" sz="1600" dirty="0" smtClean="0"/>
              <a:t>set</a:t>
            </a:r>
            <a:endParaRPr kumimoji="1" lang="zh-TW" altLang="en-US" sz="1600" dirty="0"/>
          </a:p>
        </p:txBody>
      </p:sp>
      <p:cxnSp>
        <p:nvCxnSpPr>
          <p:cNvPr id="40" name="Straight Arrow Connector 39"/>
          <p:cNvCxnSpPr/>
          <p:nvPr/>
        </p:nvCxnSpPr>
        <p:spPr>
          <a:xfrm flipV="1">
            <a:off x="4349227" y="3106863"/>
            <a:ext cx="366789" cy="7803"/>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788024" y="2610820"/>
            <a:ext cx="1093614" cy="992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r>
              <a:rPr kumimoji="1" lang="en-AU" altLang="zh-TW" sz="1600" dirty="0" smtClean="0"/>
              <a:t>Classifier</a:t>
            </a:r>
            <a:endParaRPr kumimoji="1" lang="zh-TW" altLang="en-US" sz="1600" dirty="0"/>
          </a:p>
        </p:txBody>
      </p:sp>
      <p:cxnSp>
        <p:nvCxnSpPr>
          <p:cNvPr id="43" name="Straight Arrow Connector 42"/>
          <p:cNvCxnSpPr/>
          <p:nvPr/>
        </p:nvCxnSpPr>
        <p:spPr>
          <a:xfrm flipV="1">
            <a:off x="6012160" y="3106863"/>
            <a:ext cx="864096" cy="1691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39545" y="2065363"/>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t>Testing set</a:t>
            </a:r>
            <a:endParaRPr kumimoji="1" lang="zh-TW" altLang="en-US" sz="1600" dirty="0"/>
          </a:p>
        </p:txBody>
      </p:sp>
      <p:cxnSp>
        <p:nvCxnSpPr>
          <p:cNvPr id="45" name="Straight Arrow Connector 44"/>
          <p:cNvCxnSpPr/>
          <p:nvPr/>
        </p:nvCxnSpPr>
        <p:spPr>
          <a:xfrm>
            <a:off x="6451613" y="2538414"/>
            <a:ext cx="0" cy="486927"/>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037426" y="2691364"/>
            <a:ext cx="1224136" cy="830997"/>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AU" altLang="zh-TW" sz="1600" dirty="0" smtClean="0"/>
              <a:t>Prediction error for testing set</a:t>
            </a:r>
            <a:endParaRPr kumimoji="1" lang="zh-TW" altLang="en-US" sz="1600" dirty="0"/>
          </a:p>
        </p:txBody>
      </p:sp>
      <p:sp>
        <p:nvSpPr>
          <p:cNvPr id="49" name="TextBox 48"/>
          <p:cNvSpPr txBox="1"/>
          <p:nvPr/>
        </p:nvSpPr>
        <p:spPr>
          <a:xfrm>
            <a:off x="6046717" y="4551381"/>
            <a:ext cx="2634054" cy="369332"/>
          </a:xfrm>
          <a:prstGeom prst="rect">
            <a:avLst/>
          </a:prstGeom>
          <a:noFill/>
        </p:spPr>
        <p:txBody>
          <a:bodyPr wrap="none" rtlCol="0">
            <a:spAutoFit/>
          </a:bodyPr>
          <a:lstStyle/>
          <a:p>
            <a:r>
              <a:rPr kumimoji="1" lang="en-AU" altLang="zh-TW" dirty="0" smtClean="0"/>
              <a:t>Patient prediction errors</a:t>
            </a:r>
            <a:endParaRPr kumimoji="1" lang="zh-TW" altLang="en-US" dirty="0"/>
          </a:p>
        </p:txBody>
      </p:sp>
      <p:grpSp>
        <p:nvGrpSpPr>
          <p:cNvPr id="83" name="Group 82"/>
          <p:cNvGrpSpPr/>
          <p:nvPr/>
        </p:nvGrpSpPr>
        <p:grpSpPr>
          <a:xfrm>
            <a:off x="6254367" y="5033063"/>
            <a:ext cx="2090179" cy="418116"/>
            <a:chOff x="5334831" y="5003992"/>
            <a:chExt cx="2090179" cy="418116"/>
          </a:xfrm>
        </p:grpSpPr>
        <p:cxnSp>
          <p:nvCxnSpPr>
            <p:cNvPr id="82" name="Straight Connector 81"/>
            <p:cNvCxnSpPr/>
            <p:nvPr/>
          </p:nvCxnSpPr>
          <p:spPr>
            <a:xfrm>
              <a:off x="6984548" y="5017734"/>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334831" y="5012710"/>
              <a:ext cx="2090179" cy="40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2" name="Straight Connector 51"/>
            <p:cNvCxnSpPr/>
            <p:nvPr/>
          </p:nvCxnSpPr>
          <p:spPr>
            <a:xfrm>
              <a:off x="5727006" y="50179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50567" y="500399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75441" y="50127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7901324" y="5031486"/>
            <a:ext cx="443222" cy="424843"/>
            <a:chOff x="6981788" y="4998382"/>
            <a:chExt cx="443222" cy="424843"/>
          </a:xfrm>
        </p:grpSpPr>
        <p:cxnSp>
          <p:nvCxnSpPr>
            <p:cNvPr id="55" name="Straight Connector 5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7" name="Straight Connector 66"/>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p:cNvCxnSpPr/>
          <p:nvPr/>
        </p:nvCxnSpPr>
        <p:spPr>
          <a:xfrm>
            <a:off x="7649494" y="3779986"/>
            <a:ext cx="0" cy="657126"/>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7489978" y="5036657"/>
            <a:ext cx="443222" cy="424843"/>
            <a:chOff x="6981788" y="4998382"/>
            <a:chExt cx="443222" cy="424843"/>
          </a:xfrm>
        </p:grpSpPr>
        <p:cxnSp>
          <p:nvCxnSpPr>
            <p:cNvPr id="48" name="Straight Connector 47"/>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0"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063681" y="5032443"/>
            <a:ext cx="443222" cy="424843"/>
            <a:chOff x="6981788" y="4998382"/>
            <a:chExt cx="443222" cy="424843"/>
          </a:xfrm>
        </p:grpSpPr>
        <p:cxnSp>
          <p:nvCxnSpPr>
            <p:cNvPr id="65" name="Straight Connector 6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5" name="Straight Connector 74"/>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4"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8529" y="5011861"/>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6626881" y="5027272"/>
            <a:ext cx="443222" cy="424843"/>
            <a:chOff x="6981788" y="4998382"/>
            <a:chExt cx="443222" cy="424843"/>
          </a:xfrm>
        </p:grpSpPr>
        <p:cxnSp>
          <p:nvCxnSpPr>
            <p:cNvPr id="87" name="Straight Connector 86"/>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9" name="Straight Connector 88"/>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8"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6628059" y="5027008"/>
            <a:ext cx="442044" cy="403398"/>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873569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5-fold cross validation</a:t>
            </a:r>
            <a:endParaRPr lang="en-AU" sz="3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20" name="TextBox 19"/>
          <p:cNvSpPr txBox="1"/>
          <p:nvPr/>
        </p:nvSpPr>
        <p:spPr>
          <a:xfrm>
            <a:off x="1025159" y="2062495"/>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21" name="TextBox 20"/>
          <p:cNvSpPr txBox="1"/>
          <p:nvPr/>
        </p:nvSpPr>
        <p:spPr>
          <a:xfrm rot="16200000">
            <a:off x="-227020" y="3523857"/>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25" name="TextBox 24"/>
          <p:cNvSpPr txBox="1"/>
          <p:nvPr/>
        </p:nvSpPr>
        <p:spPr>
          <a:xfrm>
            <a:off x="420405" y="5286818"/>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a:t>
            </a:r>
            <a:r>
              <a:rPr kumimoji="1" lang="en-AU" altLang="zh-TW" sz="1600" dirty="0" smtClean="0"/>
              <a:t>set</a:t>
            </a:r>
            <a:endParaRPr kumimoji="1" lang="zh-TW" altLang="en-US" sz="1600" dirty="0"/>
          </a:p>
        </p:txBody>
      </p:sp>
      <p:sp>
        <p:nvSpPr>
          <p:cNvPr id="26" name="TextBox 25"/>
          <p:cNvSpPr txBox="1"/>
          <p:nvPr/>
        </p:nvSpPr>
        <p:spPr>
          <a:xfrm>
            <a:off x="1820896" y="5286818"/>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t>Testing set</a:t>
            </a:r>
            <a:endParaRPr kumimoji="1" lang="zh-TW" altLang="en-US" sz="1600" dirty="0"/>
          </a:p>
        </p:txBody>
      </p:sp>
      <p:sp>
        <p:nvSpPr>
          <p:cNvPr id="30" name="Rectangle 29"/>
          <p:cNvSpPr/>
          <p:nvPr/>
        </p:nvSpPr>
        <p:spPr>
          <a:xfrm>
            <a:off x="489435" y="2551695"/>
            <a:ext cx="2090179" cy="2313656"/>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8" name="Rectangle 27"/>
          <p:cNvSpPr/>
          <p:nvPr/>
        </p:nvSpPr>
        <p:spPr>
          <a:xfrm>
            <a:off x="489434" y="2542111"/>
            <a:ext cx="2090179" cy="2304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2" name="Straight Connector 31"/>
          <p:cNvCxnSpPr/>
          <p:nvPr/>
        </p:nvCxnSpPr>
        <p:spPr>
          <a:xfrm>
            <a:off x="888570" y="2542698"/>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07353" y="2556395"/>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0043" y="2542111"/>
            <a:ext cx="0" cy="2304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168288" y="2524024"/>
            <a:ext cx="0" cy="23418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89434" y="2542111"/>
            <a:ext cx="2090179" cy="229038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3" name="Rectangle 22"/>
          <p:cNvSpPr/>
          <p:nvPr/>
        </p:nvSpPr>
        <p:spPr>
          <a:xfrm>
            <a:off x="502161" y="2542890"/>
            <a:ext cx="386409" cy="2299687"/>
          </a:xfrm>
          <a:prstGeom prst="rect">
            <a:avLst/>
          </a:prstGeom>
          <a:noFill/>
          <a:ln w="508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39" name="TextBox 38"/>
          <p:cNvSpPr txBox="1"/>
          <p:nvPr/>
        </p:nvSpPr>
        <p:spPr>
          <a:xfrm>
            <a:off x="3013957" y="2937586"/>
            <a:ext cx="1309638"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sz="1600" dirty="0" smtClean="0"/>
              <a:t>Training </a:t>
            </a:r>
            <a:r>
              <a:rPr kumimoji="1" lang="en-AU" altLang="zh-TW" sz="1600" dirty="0" smtClean="0"/>
              <a:t>set</a:t>
            </a:r>
            <a:endParaRPr kumimoji="1" lang="zh-TW" altLang="en-US" sz="1600" dirty="0"/>
          </a:p>
        </p:txBody>
      </p:sp>
      <p:cxnSp>
        <p:nvCxnSpPr>
          <p:cNvPr id="40" name="Straight Arrow Connector 39"/>
          <p:cNvCxnSpPr/>
          <p:nvPr/>
        </p:nvCxnSpPr>
        <p:spPr>
          <a:xfrm flipV="1">
            <a:off x="4349227" y="3106863"/>
            <a:ext cx="366789" cy="7803"/>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788024" y="2610820"/>
            <a:ext cx="1093614" cy="9920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r>
              <a:rPr kumimoji="1" lang="en-AU" altLang="zh-TW" sz="1600" dirty="0" smtClean="0"/>
              <a:t>Classifier</a:t>
            </a:r>
            <a:endParaRPr kumimoji="1" lang="zh-TW" altLang="en-US" sz="1600" dirty="0"/>
          </a:p>
        </p:txBody>
      </p:sp>
      <p:cxnSp>
        <p:nvCxnSpPr>
          <p:cNvPr id="43" name="Straight Arrow Connector 42"/>
          <p:cNvCxnSpPr/>
          <p:nvPr/>
        </p:nvCxnSpPr>
        <p:spPr>
          <a:xfrm flipV="1">
            <a:off x="6012160" y="3106863"/>
            <a:ext cx="864096" cy="16919"/>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839545" y="2065363"/>
            <a:ext cx="1224136" cy="338554"/>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sz="1600" dirty="0" smtClean="0"/>
              <a:t>Testing set</a:t>
            </a:r>
            <a:endParaRPr kumimoji="1" lang="zh-TW" altLang="en-US" sz="1600" dirty="0"/>
          </a:p>
        </p:txBody>
      </p:sp>
      <p:cxnSp>
        <p:nvCxnSpPr>
          <p:cNvPr id="45" name="Straight Arrow Connector 44"/>
          <p:cNvCxnSpPr/>
          <p:nvPr/>
        </p:nvCxnSpPr>
        <p:spPr>
          <a:xfrm>
            <a:off x="6451613" y="2538414"/>
            <a:ext cx="0" cy="486927"/>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037426" y="2691364"/>
            <a:ext cx="1224136" cy="830997"/>
          </a:xfrm>
          <a:prstGeom prst="rect">
            <a:avLst/>
          </a:prstGeom>
          <a:ln>
            <a:solidFill>
              <a:schemeClr val="accent4">
                <a:lumMod val="50000"/>
              </a:schemeClr>
            </a:solidFill>
          </a:ln>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kumimoji="1" lang="en-AU" altLang="zh-TW" sz="1600" dirty="0" smtClean="0"/>
              <a:t>Prediction error for testing set</a:t>
            </a:r>
            <a:endParaRPr kumimoji="1" lang="zh-TW" altLang="en-US" sz="1600" dirty="0"/>
          </a:p>
        </p:txBody>
      </p:sp>
      <p:sp>
        <p:nvSpPr>
          <p:cNvPr id="49" name="TextBox 48"/>
          <p:cNvSpPr txBox="1"/>
          <p:nvPr/>
        </p:nvSpPr>
        <p:spPr>
          <a:xfrm>
            <a:off x="6046717" y="4551381"/>
            <a:ext cx="2634054" cy="369332"/>
          </a:xfrm>
          <a:prstGeom prst="rect">
            <a:avLst/>
          </a:prstGeom>
          <a:noFill/>
        </p:spPr>
        <p:txBody>
          <a:bodyPr wrap="none" rtlCol="0">
            <a:spAutoFit/>
          </a:bodyPr>
          <a:lstStyle/>
          <a:p>
            <a:r>
              <a:rPr kumimoji="1" lang="en-AU" altLang="zh-TW" dirty="0" smtClean="0"/>
              <a:t>Patient prediction errors</a:t>
            </a:r>
            <a:endParaRPr kumimoji="1" lang="zh-TW" altLang="en-US" dirty="0"/>
          </a:p>
        </p:txBody>
      </p:sp>
      <p:grpSp>
        <p:nvGrpSpPr>
          <p:cNvPr id="83" name="Group 82"/>
          <p:cNvGrpSpPr/>
          <p:nvPr/>
        </p:nvGrpSpPr>
        <p:grpSpPr>
          <a:xfrm>
            <a:off x="6254367" y="5033063"/>
            <a:ext cx="2090179" cy="418116"/>
            <a:chOff x="5334831" y="5003992"/>
            <a:chExt cx="2090179" cy="418116"/>
          </a:xfrm>
        </p:grpSpPr>
        <p:cxnSp>
          <p:nvCxnSpPr>
            <p:cNvPr id="82" name="Straight Connector 81"/>
            <p:cNvCxnSpPr/>
            <p:nvPr/>
          </p:nvCxnSpPr>
          <p:spPr>
            <a:xfrm>
              <a:off x="6984548" y="5017734"/>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334831" y="5012710"/>
              <a:ext cx="2090179" cy="404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2" name="Straight Connector 51"/>
            <p:cNvCxnSpPr/>
            <p:nvPr/>
          </p:nvCxnSpPr>
          <p:spPr>
            <a:xfrm>
              <a:off x="5727006" y="50179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50567" y="500399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575441" y="5012709"/>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7901324" y="5031486"/>
            <a:ext cx="443222" cy="424843"/>
            <a:chOff x="6981788" y="4998382"/>
            <a:chExt cx="443222" cy="424843"/>
          </a:xfrm>
        </p:grpSpPr>
        <p:cxnSp>
          <p:nvCxnSpPr>
            <p:cNvPr id="55" name="Straight Connector 5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7" name="Straight Connector 66"/>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p:cNvCxnSpPr/>
          <p:nvPr/>
        </p:nvCxnSpPr>
        <p:spPr>
          <a:xfrm>
            <a:off x="7649494" y="3779986"/>
            <a:ext cx="0" cy="657126"/>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7489978" y="5036657"/>
            <a:ext cx="443222" cy="424843"/>
            <a:chOff x="6981788" y="4998382"/>
            <a:chExt cx="443222" cy="424843"/>
          </a:xfrm>
        </p:grpSpPr>
        <p:cxnSp>
          <p:nvCxnSpPr>
            <p:cNvPr id="48" name="Straight Connector 47"/>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0"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063681" y="5032443"/>
            <a:ext cx="443222" cy="424843"/>
            <a:chOff x="6981788" y="4998382"/>
            <a:chExt cx="443222" cy="424843"/>
          </a:xfrm>
        </p:grpSpPr>
        <p:cxnSp>
          <p:nvCxnSpPr>
            <p:cNvPr id="65" name="Straight Connector 64"/>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5" name="Straight Connector 74"/>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4"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8529" y="5011861"/>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6626881" y="5027272"/>
            <a:ext cx="443222" cy="424843"/>
            <a:chOff x="6981788" y="4998382"/>
            <a:chExt cx="443222" cy="424843"/>
          </a:xfrm>
        </p:grpSpPr>
        <p:cxnSp>
          <p:nvCxnSpPr>
            <p:cNvPr id="87" name="Straight Connector 86"/>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9" name="Straight Connector 88"/>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066113" y="500846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092280"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8"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298690" y="5008462"/>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6254367" y="5028229"/>
            <a:ext cx="443222" cy="424843"/>
            <a:chOff x="6981788" y="4998382"/>
            <a:chExt cx="443222" cy="424843"/>
          </a:xfrm>
        </p:grpSpPr>
        <p:cxnSp>
          <p:nvCxnSpPr>
            <p:cNvPr id="97" name="Straight Connector 96"/>
            <p:cNvCxnSpPr/>
            <p:nvPr/>
          </p:nvCxnSpPr>
          <p:spPr>
            <a:xfrm>
              <a:off x="6981788" y="4998382"/>
              <a:ext cx="0" cy="4041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6981788" y="5014812"/>
              <a:ext cx="443222" cy="397849"/>
            </a:xfrm>
            <a:prstGeom prst="rect">
              <a:avLst/>
            </a:prstGeom>
            <a:solidFill>
              <a:schemeClr val="accent4">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9" name="Straight Connector 98"/>
            <p:cNvCxnSpPr/>
            <p:nvPr/>
          </p:nvCxnSpPr>
          <p:spPr>
            <a:xfrm>
              <a:off x="7037426" y="5012709"/>
              <a:ext cx="5929" cy="41051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270871" y="5002852"/>
              <a:ext cx="0" cy="41364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143278" y="5008462"/>
              <a:ext cx="0" cy="41054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8" idx="0"/>
            </p:cNvCxnSpPr>
            <p:nvPr/>
          </p:nvCxnSpPr>
          <p:spPr>
            <a:xfrm>
              <a:off x="7203399" y="5014812"/>
              <a:ext cx="319" cy="4084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0800000">
              <a:off x="7308304" y="5007625"/>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118529" y="5011861"/>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380312" y="5012710"/>
              <a:ext cx="0" cy="4041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7" name="Rectangle 56"/>
          <p:cNvSpPr/>
          <p:nvPr/>
        </p:nvSpPr>
        <p:spPr>
          <a:xfrm>
            <a:off x="6255545" y="5038183"/>
            <a:ext cx="442044" cy="403398"/>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2473452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kumimoji="1" lang="en-AU" altLang="zh-TW" sz="2800" dirty="0" smtClean="0"/>
              <a:t>Repeated </a:t>
            </a:r>
            <a:r>
              <a:rPr kumimoji="1" lang="en-AU" altLang="zh-TW" sz="2800" dirty="0"/>
              <a:t>5-fold cross validation</a:t>
            </a:r>
            <a:endParaRPr kumimoji="1" lang="zh-TW" altLang="en-US" sz="2800" dirty="0"/>
          </a:p>
        </p:txBody>
      </p:sp>
      <p:sp>
        <p:nvSpPr>
          <p:cNvPr id="9" name="Rectangle 8"/>
          <p:cNvSpPr/>
          <p:nvPr/>
        </p:nvSpPr>
        <p:spPr>
          <a:xfrm>
            <a:off x="442901" y="2740624"/>
            <a:ext cx="838625" cy="164966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a:off x="394981" y="2371291"/>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11" name="TextBox 10"/>
          <p:cNvSpPr txBox="1"/>
          <p:nvPr/>
        </p:nvSpPr>
        <p:spPr>
          <a:xfrm rot="16200000">
            <a:off x="-239125" y="3332541"/>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12" name="Rectangle 11"/>
          <p:cNvSpPr/>
          <p:nvPr/>
        </p:nvSpPr>
        <p:spPr>
          <a:xfrm>
            <a:off x="1742134" y="1631887"/>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15" name="Rectangle 14"/>
          <p:cNvSpPr/>
          <p:nvPr/>
        </p:nvSpPr>
        <p:spPr>
          <a:xfrm>
            <a:off x="442899" y="2692699"/>
            <a:ext cx="572179" cy="174551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6" name="Rectangle 15"/>
          <p:cNvSpPr/>
          <p:nvPr/>
        </p:nvSpPr>
        <p:spPr>
          <a:xfrm>
            <a:off x="1077854" y="2701315"/>
            <a:ext cx="215646" cy="1745519"/>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7" name="Left Brace 16"/>
          <p:cNvSpPr/>
          <p:nvPr/>
        </p:nvSpPr>
        <p:spPr>
          <a:xfrm>
            <a:off x="1521505" y="2038725"/>
            <a:ext cx="155744" cy="37364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sp>
        <p:nvSpPr>
          <p:cNvPr id="18" name="Rectangle 17"/>
          <p:cNvSpPr/>
          <p:nvPr/>
        </p:nvSpPr>
        <p:spPr>
          <a:xfrm>
            <a:off x="2001750" y="1632260"/>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19" name="TextBox 18"/>
          <p:cNvSpPr txBox="1"/>
          <p:nvPr/>
        </p:nvSpPr>
        <p:spPr>
          <a:xfrm>
            <a:off x="49161" y="5733256"/>
            <a:ext cx="147234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dirty="0" smtClean="0"/>
              <a:t>Learning set</a:t>
            </a:r>
            <a:endParaRPr kumimoji="1" lang="zh-TW" altLang="en-US" dirty="0"/>
          </a:p>
        </p:txBody>
      </p:sp>
      <p:sp>
        <p:nvSpPr>
          <p:cNvPr id="20" name="TextBox 19"/>
          <p:cNvSpPr txBox="1"/>
          <p:nvPr/>
        </p:nvSpPr>
        <p:spPr>
          <a:xfrm>
            <a:off x="49161" y="6156012"/>
            <a:ext cx="1472344"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dirty="0" smtClean="0"/>
              <a:t>Testing set</a:t>
            </a:r>
            <a:endParaRPr kumimoji="1" lang="zh-TW" altLang="en-US" dirty="0"/>
          </a:p>
        </p:txBody>
      </p:sp>
      <p:cxnSp>
        <p:nvCxnSpPr>
          <p:cNvPr id="23" name="Straight Arrow Connector 22"/>
          <p:cNvCxnSpPr/>
          <p:nvPr/>
        </p:nvCxnSpPr>
        <p:spPr>
          <a:xfrm>
            <a:off x="3102666" y="2280784"/>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929057" y="1869446"/>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29" name="TextBox 28"/>
          <p:cNvSpPr txBox="1"/>
          <p:nvPr/>
        </p:nvSpPr>
        <p:spPr>
          <a:xfrm>
            <a:off x="3995936" y="1700808"/>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cxnSp>
        <p:nvCxnSpPr>
          <p:cNvPr id="32" name="Straight Arrow Connector 31"/>
          <p:cNvCxnSpPr/>
          <p:nvPr/>
        </p:nvCxnSpPr>
        <p:spPr>
          <a:xfrm>
            <a:off x="3103998" y="3486068"/>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942719" y="3127375"/>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34" name="TextBox 33"/>
          <p:cNvSpPr txBox="1"/>
          <p:nvPr/>
        </p:nvSpPr>
        <p:spPr>
          <a:xfrm>
            <a:off x="1745592" y="1146810"/>
            <a:ext cx="1249060"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resamples</a:t>
            </a:r>
            <a:endParaRPr kumimoji="1" lang="zh-TW" altLang="en-US" dirty="0"/>
          </a:p>
        </p:txBody>
      </p:sp>
      <p:cxnSp>
        <p:nvCxnSpPr>
          <p:cNvPr id="37" name="Straight Arrow Connector 36"/>
          <p:cNvCxnSpPr/>
          <p:nvPr/>
        </p:nvCxnSpPr>
        <p:spPr>
          <a:xfrm>
            <a:off x="3070465" y="5479623"/>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07219"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707418"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885998" y="5160791"/>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pic>
        <p:nvPicPr>
          <p:cNvPr id="44" name="Content Placeholder 26"/>
          <p:cNvPicPr>
            <a:picLocks noChangeAspect="1"/>
          </p:cNvPicPr>
          <p:nvPr/>
        </p:nvPicPr>
        <p:blipFill rotWithShape="1">
          <a:blip r:embed="rId3"/>
          <a:srcRect l="11767" t="9699" r="84961" b="4571"/>
          <a:stretch/>
        </p:blipFill>
        <p:spPr>
          <a:xfrm rot="5400000">
            <a:off x="4465059" y="2820336"/>
            <a:ext cx="101275" cy="1325535"/>
          </a:xfrm>
          <a:prstGeom prst="rect">
            <a:avLst/>
          </a:prstGeom>
          <a:ln>
            <a:solidFill>
              <a:schemeClr val="tx1"/>
            </a:solidFill>
          </a:ln>
        </p:spPr>
      </p:pic>
      <p:pic>
        <p:nvPicPr>
          <p:cNvPr id="45" name="Picture 44"/>
          <p:cNvPicPr>
            <a:picLocks noChangeAspect="1"/>
          </p:cNvPicPr>
          <p:nvPr/>
        </p:nvPicPr>
        <p:blipFill rotWithShape="1">
          <a:blip r:embed="rId4"/>
          <a:srcRect l="24676" t="5795" r="72223" b="6296"/>
          <a:stretch/>
        </p:blipFill>
        <p:spPr>
          <a:xfrm rot="5400000">
            <a:off x="4444679" y="4816859"/>
            <a:ext cx="93581" cy="1325535"/>
          </a:xfrm>
          <a:prstGeom prst="rect">
            <a:avLst/>
          </a:prstGeom>
          <a:ln>
            <a:solidFill>
              <a:srgbClr val="000000"/>
            </a:solidFill>
          </a:ln>
        </p:spPr>
      </p:pic>
      <p:sp>
        <p:nvSpPr>
          <p:cNvPr id="46" name="Right Brace 45"/>
          <p:cNvSpPr/>
          <p:nvPr/>
        </p:nvSpPr>
        <p:spPr>
          <a:xfrm>
            <a:off x="5364088" y="2206345"/>
            <a:ext cx="445226" cy="3382895"/>
          </a:xfrm>
          <a:prstGeom prst="rightBrace">
            <a:avLst>
              <a:gd name="adj1" fmla="val 8333"/>
              <a:gd name="adj2" fmla="val 497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cxnSp>
        <p:nvCxnSpPr>
          <p:cNvPr id="47" name="Straight Connector 46"/>
          <p:cNvCxnSpPr/>
          <p:nvPr/>
        </p:nvCxnSpPr>
        <p:spPr>
          <a:xfrm>
            <a:off x="4499992"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rotWithShape="1">
          <a:blip r:embed="rId5"/>
          <a:srcRect l="57125" t="5239" r="3570" b="8504"/>
          <a:stretch/>
        </p:blipFill>
        <p:spPr>
          <a:xfrm>
            <a:off x="6384057" y="2609877"/>
            <a:ext cx="1356295" cy="2187275"/>
          </a:xfrm>
          <a:prstGeom prst="rect">
            <a:avLst/>
          </a:prstGeom>
        </p:spPr>
      </p:pic>
      <p:sp>
        <p:nvSpPr>
          <p:cNvPr id="49" name="TextBox 48"/>
          <p:cNvSpPr txBox="1"/>
          <p:nvPr/>
        </p:nvSpPr>
        <p:spPr>
          <a:xfrm>
            <a:off x="6372196" y="2202216"/>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50" name="TextBox 49"/>
          <p:cNvSpPr txBox="1"/>
          <p:nvPr/>
        </p:nvSpPr>
        <p:spPr>
          <a:xfrm rot="16200000">
            <a:off x="5128151" y="3496456"/>
            <a:ext cx="2142481"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AU" altLang="zh-TW" dirty="0" smtClean="0"/>
              <a:t>  100 resamples</a:t>
            </a:r>
            <a:endParaRPr kumimoji="1" lang="zh-TW" altLang="en-US" dirty="0"/>
          </a:p>
        </p:txBody>
      </p:sp>
      <p:cxnSp>
        <p:nvCxnSpPr>
          <p:cNvPr id="84" name="Straight Arrow Connector 83"/>
          <p:cNvCxnSpPr/>
          <p:nvPr/>
        </p:nvCxnSpPr>
        <p:spPr>
          <a:xfrm flipV="1">
            <a:off x="785333" y="4690375"/>
            <a:ext cx="0" cy="882000"/>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7884368" y="3805596"/>
            <a:ext cx="2880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8316416" y="2636912"/>
            <a:ext cx="72008" cy="2160240"/>
          </a:xfrm>
          <a:prstGeom prst="rect">
            <a:avLst/>
          </a:prstGeom>
          <a:pattFill prst="narHorz">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55" name="TextBox 54"/>
          <p:cNvSpPr txBox="1"/>
          <p:nvPr/>
        </p:nvSpPr>
        <p:spPr>
          <a:xfrm>
            <a:off x="7596336" y="5378674"/>
            <a:ext cx="1512168" cy="646331"/>
          </a:xfrm>
          <a:prstGeom prst="rect">
            <a:avLst/>
          </a:prstGeom>
          <a:noFill/>
        </p:spPr>
        <p:txBody>
          <a:bodyPr wrap="square" rtlCol="0">
            <a:spAutoFit/>
          </a:bodyPr>
          <a:lstStyle/>
          <a:p>
            <a:pPr algn="ctr"/>
            <a:r>
              <a:rPr kumimoji="1" lang="en-AU" altLang="zh-TW" dirty="0" smtClean="0"/>
              <a:t>Average CV error</a:t>
            </a:r>
            <a:endParaRPr kumimoji="1" lang="zh-TW" altLang="en-US" dirty="0"/>
          </a:p>
        </p:txBody>
      </p:sp>
      <p:pic>
        <p:nvPicPr>
          <p:cNvPr id="40" name="Content Placeholder 26"/>
          <p:cNvPicPr>
            <a:picLocks noChangeAspect="1"/>
          </p:cNvPicPr>
          <p:nvPr/>
        </p:nvPicPr>
        <p:blipFill rotWithShape="1">
          <a:blip r:embed="rId3"/>
          <a:srcRect l="11767" t="9699" r="84961" b="4571"/>
          <a:stretch/>
        </p:blipFill>
        <p:spPr>
          <a:xfrm rot="5400000">
            <a:off x="4464050" y="1592734"/>
            <a:ext cx="101275" cy="1325535"/>
          </a:xfrm>
          <a:prstGeom prst="rect">
            <a:avLst/>
          </a:prstGeom>
          <a:ln>
            <a:solidFill>
              <a:schemeClr val="tx1"/>
            </a:solidFill>
          </a:ln>
        </p:spPr>
      </p:pic>
      <p:pic>
        <p:nvPicPr>
          <p:cNvPr id="41" name="Content Placeholder 26"/>
          <p:cNvPicPr>
            <a:picLocks noChangeAspect="1"/>
          </p:cNvPicPr>
          <p:nvPr/>
        </p:nvPicPr>
        <p:blipFill rotWithShape="1">
          <a:blip r:embed="rId3"/>
          <a:srcRect l="5888" t="7135" r="90840" b="7135"/>
          <a:stretch/>
        </p:blipFill>
        <p:spPr>
          <a:xfrm rot="5400000">
            <a:off x="4471688" y="1595871"/>
            <a:ext cx="101275" cy="1325535"/>
          </a:xfrm>
          <a:prstGeom prst="rect">
            <a:avLst/>
          </a:prstGeom>
          <a:ln>
            <a:solidFill>
              <a:schemeClr val="tx1"/>
            </a:solidFill>
          </a:ln>
        </p:spPr>
      </p:pic>
      <p:cxnSp>
        <p:nvCxnSpPr>
          <p:cNvPr id="52" name="Straight Connector 51"/>
          <p:cNvCxnSpPr/>
          <p:nvPr/>
        </p:nvCxnSpPr>
        <p:spPr>
          <a:xfrm>
            <a:off x="2166958" y="1923954"/>
            <a:ext cx="254321" cy="0"/>
          </a:xfrm>
          <a:prstGeom prst="line">
            <a:avLst/>
          </a:prstGeom>
          <a:ln w="2540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2516500" y="1635475"/>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54" name="Rectangle 53"/>
          <p:cNvSpPr/>
          <p:nvPr/>
        </p:nvSpPr>
        <p:spPr>
          <a:xfrm>
            <a:off x="2776116" y="1635848"/>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61" name="Rectangle 60"/>
          <p:cNvSpPr/>
          <p:nvPr/>
        </p:nvSpPr>
        <p:spPr>
          <a:xfrm>
            <a:off x="1745592" y="3122009"/>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62" name="Rectangle 61"/>
          <p:cNvSpPr/>
          <p:nvPr/>
        </p:nvSpPr>
        <p:spPr>
          <a:xfrm>
            <a:off x="2005208" y="3122382"/>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63" name="Straight Connector 62"/>
          <p:cNvCxnSpPr/>
          <p:nvPr/>
        </p:nvCxnSpPr>
        <p:spPr>
          <a:xfrm>
            <a:off x="2170416" y="3414076"/>
            <a:ext cx="254321" cy="0"/>
          </a:xfrm>
          <a:prstGeom prst="line">
            <a:avLst/>
          </a:prstGeom>
          <a:ln w="2540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2519958" y="3125597"/>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65" name="Rectangle 64"/>
          <p:cNvSpPr/>
          <p:nvPr/>
        </p:nvSpPr>
        <p:spPr>
          <a:xfrm>
            <a:off x="2779574" y="3125970"/>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66" name="Rectangle 65"/>
          <p:cNvSpPr/>
          <p:nvPr/>
        </p:nvSpPr>
        <p:spPr>
          <a:xfrm>
            <a:off x="1749305" y="5131375"/>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67" name="Rectangle 66"/>
          <p:cNvSpPr/>
          <p:nvPr/>
        </p:nvSpPr>
        <p:spPr>
          <a:xfrm>
            <a:off x="2008921" y="5131748"/>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68" name="Straight Connector 67"/>
          <p:cNvCxnSpPr/>
          <p:nvPr/>
        </p:nvCxnSpPr>
        <p:spPr>
          <a:xfrm>
            <a:off x="2174129" y="5423442"/>
            <a:ext cx="254321" cy="0"/>
          </a:xfrm>
          <a:prstGeom prst="line">
            <a:avLst/>
          </a:prstGeom>
          <a:ln w="2540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2523671" y="5134963"/>
            <a:ext cx="214043" cy="548873"/>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70" name="Rectangle 69"/>
          <p:cNvSpPr/>
          <p:nvPr/>
        </p:nvSpPr>
        <p:spPr>
          <a:xfrm>
            <a:off x="2783287" y="5135336"/>
            <a:ext cx="64462" cy="548873"/>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71" name="TextBox 70"/>
          <p:cNvSpPr txBox="1"/>
          <p:nvPr/>
        </p:nvSpPr>
        <p:spPr>
          <a:xfrm>
            <a:off x="237683" y="1996094"/>
            <a:ext cx="1133644"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a:t>
            </a:r>
            <a:endParaRPr kumimoji="1" lang="zh-TW" altLang="en-US" dirty="0"/>
          </a:p>
        </p:txBody>
      </p:sp>
      <p:sp>
        <p:nvSpPr>
          <p:cNvPr id="5" name="Rectangle 4"/>
          <p:cNvSpPr/>
          <p:nvPr/>
        </p:nvSpPr>
        <p:spPr>
          <a:xfrm>
            <a:off x="8316416" y="6021288"/>
            <a:ext cx="72008" cy="1347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tx1"/>
                </a:solidFill>
              </a:ln>
            </a:endParaRPr>
          </a:p>
        </p:txBody>
      </p:sp>
      <p:cxnSp>
        <p:nvCxnSpPr>
          <p:cNvPr id="73" name="Straight Arrow Connector 72"/>
          <p:cNvCxnSpPr/>
          <p:nvPr/>
        </p:nvCxnSpPr>
        <p:spPr>
          <a:xfrm>
            <a:off x="8388424" y="5013176"/>
            <a:ext cx="0" cy="3168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366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19" grpId="0" animBg="1"/>
      <p:bldP spid="20" grpId="0" animBg="1"/>
      <p:bldP spid="28" grpId="0"/>
      <p:bldP spid="29" grpId="0"/>
      <p:bldP spid="33" grpId="0"/>
      <p:bldP spid="34" grpId="0" animBg="1"/>
      <p:bldP spid="43" grpId="0"/>
      <p:bldP spid="46" grpId="0" animBg="1"/>
      <p:bldP spid="49" grpId="0"/>
      <p:bldP spid="50" grpId="0" animBg="1"/>
      <p:bldP spid="8" grpId="0" animBg="1"/>
      <p:bldP spid="55" grpId="0"/>
      <p:bldP spid="53" grpId="0" animBg="1"/>
      <p:bldP spid="54" grpId="0" animBg="1"/>
      <p:bldP spid="61" grpId="0" animBg="1"/>
      <p:bldP spid="62" grpId="0" animBg="1"/>
      <p:bldP spid="64" grpId="0" animBg="1"/>
      <p:bldP spid="65" grpId="0" animBg="1"/>
      <p:bldP spid="66" grpId="0" animBg="1"/>
      <p:bldP spid="67" grpId="0" animBg="1"/>
      <p:bldP spid="69" grpId="0" animBg="1"/>
      <p:bldP spid="70" grpId="0" animBg="1"/>
      <p:bldP spid="71"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US" sz="2800" dirty="0" smtClean="0"/>
              <a:t>Classifiers</a:t>
            </a:r>
            <a:endParaRPr lang="en-US" sz="2800" dirty="0"/>
          </a:p>
        </p:txBody>
      </p:sp>
      <p:sp>
        <p:nvSpPr>
          <p:cNvPr id="3" name="Content Placeholder 2"/>
          <p:cNvSpPr>
            <a:spLocks noGrp="1"/>
          </p:cNvSpPr>
          <p:nvPr>
            <p:ph idx="1"/>
          </p:nvPr>
        </p:nvSpPr>
        <p:spPr/>
        <p:txBody>
          <a:bodyPr>
            <a:normAutofit/>
          </a:bodyPr>
          <a:lstStyle/>
          <a:p>
            <a:pPr marL="0" indent="0">
              <a:buNone/>
            </a:pPr>
            <a:r>
              <a:rPr lang="en-US" sz="2400" dirty="0" smtClean="0"/>
              <a:t>In our group we tried for the real data:</a:t>
            </a:r>
          </a:p>
          <a:p>
            <a:pPr marL="174625" lvl="1" indent="-174625">
              <a:buFont typeface="Arial" pitchFamily="34" charset="0"/>
              <a:buChar char="›"/>
            </a:pPr>
            <a:r>
              <a:rPr lang="en-US" sz="2400" dirty="0"/>
              <a:t>DLDA, LDA, random forest, </a:t>
            </a:r>
            <a:r>
              <a:rPr lang="en-US" sz="2400" dirty="0" err="1"/>
              <a:t>pamr</a:t>
            </a:r>
            <a:endParaRPr lang="en-US" sz="2400" dirty="0"/>
          </a:p>
          <a:p>
            <a:pPr marL="174625" lvl="1" indent="-174625">
              <a:buFont typeface="Arial" pitchFamily="34" charset="0"/>
              <a:buChar char="›"/>
            </a:pPr>
            <a:r>
              <a:rPr lang="en-US" sz="2400" dirty="0"/>
              <a:t>logistic regression, lasso</a:t>
            </a:r>
          </a:p>
          <a:p>
            <a:pPr marL="174625" lvl="1" indent="-174625">
              <a:buFont typeface="Arial" pitchFamily="34" charset="0"/>
              <a:buChar char="›"/>
            </a:pPr>
            <a:r>
              <a:rPr lang="en-US" sz="2400" dirty="0"/>
              <a:t>many of these have been performed on multiple platforms, microarray, </a:t>
            </a:r>
            <a:r>
              <a:rPr lang="en-US" sz="2400" dirty="0" err="1"/>
              <a:t>iTRAQ</a:t>
            </a:r>
            <a:r>
              <a:rPr lang="en-US" sz="2400" dirty="0"/>
              <a:t> (protein) and </a:t>
            </a:r>
            <a:r>
              <a:rPr lang="en-US" sz="2400" dirty="0" err="1"/>
              <a:t>miRNA</a:t>
            </a:r>
            <a:r>
              <a:rPr lang="en-US" sz="2400" dirty="0"/>
              <a:t> microarray</a:t>
            </a:r>
          </a:p>
          <a:p>
            <a:pPr marL="174625" lvl="1" indent="-174625">
              <a:buFont typeface="Arial" pitchFamily="34" charset="0"/>
              <a:buChar char="›"/>
            </a:pPr>
            <a:r>
              <a:rPr lang="en-US" sz="2400" dirty="0"/>
              <a:t>efforts have also been made to integrate these datasets</a:t>
            </a:r>
          </a:p>
          <a:p>
            <a:pPr marL="174625" lvl="1" indent="-174625">
              <a:buFont typeface="Arial" pitchFamily="34" charset="0"/>
              <a:buChar char="›"/>
            </a:pPr>
            <a:r>
              <a:rPr lang="en-US" sz="2400" dirty="0"/>
              <a:t>n</a:t>
            </a:r>
            <a:r>
              <a:rPr lang="en-US" sz="2400" dirty="0" smtClean="0"/>
              <a:t>etwork </a:t>
            </a:r>
            <a:r>
              <a:rPr lang="en-US" sz="2400" dirty="0"/>
              <a:t>information has also been used in an attempt to </a:t>
            </a:r>
            <a:r>
              <a:rPr lang="en-US" sz="2400" dirty="0" err="1"/>
              <a:t>stabilise</a:t>
            </a:r>
            <a:r>
              <a:rPr lang="en-US" sz="2400" dirty="0"/>
              <a:t> the feature selection and also create different features (</a:t>
            </a:r>
            <a:r>
              <a:rPr lang="en-US" sz="2400" dirty="0" smtClean="0"/>
              <a:t>i.e. </a:t>
            </a:r>
            <a:r>
              <a:rPr lang="en-US" sz="2400" dirty="0"/>
              <a:t>edges in a network, which is another way of potentially getting at interaction effects</a:t>
            </a:r>
            <a:r>
              <a:rPr lang="en-US" sz="2400" dirty="0" smtClean="0"/>
              <a:t>)</a:t>
            </a:r>
            <a:endParaRPr lang="en-US" sz="2400" dirty="0"/>
          </a:p>
          <a:p>
            <a:endParaRPr lang="en-US" dirty="0"/>
          </a:p>
        </p:txBody>
      </p:sp>
    </p:spTree>
    <p:extLst>
      <p:ext uri="{BB962C8B-B14F-4D97-AF65-F5344CB8AC3E}">
        <p14:creationId xmlns:p14="http://schemas.microsoft.com/office/powerpoint/2010/main" val="13326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3888" y="548681"/>
            <a:ext cx="7056457" cy="633417"/>
          </a:xfrm>
        </p:spPr>
        <p:txBody>
          <a:bodyPr>
            <a:normAutofit fontScale="90000"/>
          </a:bodyPr>
          <a:lstStyle/>
          <a:p>
            <a:r>
              <a:rPr lang="en-AU" dirty="0" smtClean="0"/>
              <a:t>Error rate hunting</a:t>
            </a:r>
            <a:br>
              <a:rPr lang="en-AU" dirty="0" smtClean="0"/>
            </a:br>
            <a:r>
              <a:rPr lang="en-AU" sz="2000" dirty="0" smtClean="0"/>
              <a:t>The </a:t>
            </a:r>
            <a:r>
              <a:rPr lang="en-AU" sz="2000" dirty="0"/>
              <a:t>difficulty of getting error of comparable error rates</a:t>
            </a:r>
            <a:endParaRPr lang="en-US" sz="2000" dirty="0"/>
          </a:p>
        </p:txBody>
      </p:sp>
      <p:sp>
        <p:nvSpPr>
          <p:cNvPr id="3" name="Content Placeholder 2"/>
          <p:cNvSpPr>
            <a:spLocks noGrp="1"/>
          </p:cNvSpPr>
          <p:nvPr>
            <p:ph idx="1"/>
          </p:nvPr>
        </p:nvSpPr>
        <p:spPr/>
        <p:txBody>
          <a:bodyPr/>
          <a:lstStyle/>
          <a:p>
            <a:r>
              <a:rPr lang="en-AU" dirty="0" smtClean="0"/>
              <a:t>We often make many decisions before we start cross-validating</a:t>
            </a:r>
          </a:p>
          <a:p>
            <a:r>
              <a:rPr lang="en-AU" dirty="0" smtClean="0"/>
              <a:t>Analysis is rarely “blind”</a:t>
            </a:r>
          </a:p>
          <a:p>
            <a:r>
              <a:rPr lang="en-AU" dirty="0" smtClean="0"/>
              <a:t>Select the number of features</a:t>
            </a:r>
          </a:p>
          <a:p>
            <a:r>
              <a:rPr lang="en-AU" dirty="0" smtClean="0"/>
              <a:t>Select which features to use</a:t>
            </a:r>
          </a:p>
          <a:p>
            <a:pPr marL="0" indent="0">
              <a:buNone/>
            </a:pPr>
            <a:endParaRPr lang="en-AU" dirty="0"/>
          </a:p>
          <a:p>
            <a:endParaRPr lang="en-AU" dirty="0" smtClean="0"/>
          </a:p>
          <a:p>
            <a:endParaRPr lang="en-US" dirty="0"/>
          </a:p>
        </p:txBody>
      </p:sp>
      <p:sp>
        <p:nvSpPr>
          <p:cNvPr id="4" name="Rectangle 3"/>
          <p:cNvSpPr/>
          <p:nvPr/>
        </p:nvSpPr>
        <p:spPr>
          <a:xfrm>
            <a:off x="4099694" y="3909054"/>
            <a:ext cx="184275" cy="768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Variation_preval_J.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572" y="1570320"/>
            <a:ext cx="4843916" cy="4739000"/>
          </a:xfrm>
          <a:prstGeom prst="rect">
            <a:avLst/>
          </a:prstGeom>
        </p:spPr>
      </p:pic>
      <p:sp>
        <p:nvSpPr>
          <p:cNvPr id="7" name="TextBox 6"/>
          <p:cNvSpPr txBox="1"/>
          <p:nvPr/>
        </p:nvSpPr>
        <p:spPr>
          <a:xfrm rot="16200000">
            <a:off x="3138216" y="3369465"/>
            <a:ext cx="1940756" cy="338554"/>
          </a:xfrm>
          <a:prstGeom prst="rect">
            <a:avLst/>
          </a:prstGeom>
          <a:noFill/>
        </p:spPr>
        <p:txBody>
          <a:bodyPr wrap="none" rtlCol="0">
            <a:spAutoFit/>
          </a:bodyPr>
          <a:lstStyle/>
          <a:p>
            <a:r>
              <a:rPr kumimoji="1" lang="en-AU" altLang="zh-TW" sz="1600" dirty="0" smtClean="0"/>
              <a:t>5-fold CV error rate</a:t>
            </a:r>
            <a:endParaRPr kumimoji="1" lang="zh-TW" altLang="en-US" sz="1600" dirty="0"/>
          </a:p>
        </p:txBody>
      </p:sp>
      <p:sp>
        <p:nvSpPr>
          <p:cNvPr id="8" name="TextBox 7"/>
          <p:cNvSpPr txBox="1"/>
          <p:nvPr/>
        </p:nvSpPr>
        <p:spPr>
          <a:xfrm>
            <a:off x="341963" y="3068960"/>
            <a:ext cx="2287806" cy="3216266"/>
          </a:xfrm>
          <a:prstGeom prst="rect">
            <a:avLst/>
          </a:prstGeom>
          <a:noFill/>
        </p:spPr>
        <p:txBody>
          <a:bodyPr wrap="none" rtlCol="0">
            <a:spAutoFit/>
          </a:bodyPr>
          <a:lstStyle/>
          <a:p>
            <a:r>
              <a:rPr kumimoji="1" lang="en-AU" altLang="zh-TW" dirty="0" smtClean="0"/>
              <a:t>Individual platform</a:t>
            </a:r>
          </a:p>
          <a:p>
            <a:pPr marL="285750" indent="-285750">
              <a:buFontTx/>
              <a:buChar char="-"/>
            </a:pPr>
            <a:r>
              <a:rPr kumimoji="1" lang="en-AU" altLang="zh-TW" dirty="0" smtClean="0"/>
              <a:t>Clinical: CPM</a:t>
            </a:r>
          </a:p>
          <a:p>
            <a:pPr marL="285750" indent="-285750">
              <a:buFontTx/>
              <a:buChar char="-"/>
            </a:pPr>
            <a:r>
              <a:rPr kumimoji="1" lang="en-AU" altLang="zh-TW" dirty="0" smtClean="0"/>
              <a:t>G: mRNA</a:t>
            </a:r>
          </a:p>
          <a:p>
            <a:pPr marL="285750" indent="-285750">
              <a:buFontTx/>
              <a:buChar char="-"/>
            </a:pPr>
            <a:r>
              <a:rPr kumimoji="1" lang="en-AU" altLang="zh-TW" dirty="0" smtClean="0"/>
              <a:t>P: protein</a:t>
            </a:r>
          </a:p>
          <a:p>
            <a:pPr marL="285750" indent="-285750">
              <a:spcAft>
                <a:spcPts val="600"/>
              </a:spcAft>
              <a:buFontTx/>
              <a:buChar char="-"/>
            </a:pPr>
            <a:r>
              <a:rPr kumimoji="1" lang="en-AU" altLang="zh-TW" dirty="0" smtClean="0"/>
              <a:t>M: </a:t>
            </a:r>
            <a:r>
              <a:rPr kumimoji="1" lang="en-AU" altLang="zh-TW" dirty="0" err="1" smtClean="0"/>
              <a:t>microRNA</a:t>
            </a:r>
            <a:endParaRPr kumimoji="1" lang="en-AU" altLang="zh-TW" dirty="0" smtClean="0"/>
          </a:p>
          <a:p>
            <a:r>
              <a:rPr kumimoji="1" lang="en-AU" altLang="zh-TW" dirty="0" smtClean="0"/>
              <a:t>Integration through </a:t>
            </a:r>
          </a:p>
          <a:p>
            <a:r>
              <a:rPr kumimoji="1" lang="en-AU" altLang="zh-TW" dirty="0" smtClean="0"/>
              <a:t>pre-validation</a:t>
            </a:r>
          </a:p>
          <a:p>
            <a:pPr marL="285750" indent="-285750">
              <a:buFontTx/>
              <a:buChar char="-"/>
            </a:pPr>
            <a:r>
              <a:rPr kumimoji="1" lang="en-AU" altLang="zh-TW" dirty="0" smtClean="0"/>
              <a:t>CPM + G</a:t>
            </a:r>
          </a:p>
          <a:p>
            <a:pPr marL="285750" indent="-285750">
              <a:buFontTx/>
              <a:buChar char="-"/>
            </a:pPr>
            <a:r>
              <a:rPr kumimoji="1" lang="en-AU" altLang="zh-TW" dirty="0" smtClean="0"/>
              <a:t>CPM + P</a:t>
            </a:r>
          </a:p>
          <a:p>
            <a:pPr marL="285750" indent="-285750">
              <a:buFontTx/>
              <a:buChar char="-"/>
            </a:pPr>
            <a:r>
              <a:rPr kumimoji="1" lang="en-AU" altLang="zh-TW" dirty="0" smtClean="0"/>
              <a:t>CPM + M</a:t>
            </a:r>
          </a:p>
          <a:p>
            <a:pPr marL="285750" indent="-285750">
              <a:buFontTx/>
              <a:buChar char="-"/>
            </a:pPr>
            <a:r>
              <a:rPr kumimoji="1" lang="en-AU" altLang="zh-TW" dirty="0" smtClean="0"/>
              <a:t>CPM + G + P + M</a:t>
            </a:r>
            <a:endParaRPr kumimoji="1" lang="zh-TW" altLang="en-US" dirty="0"/>
          </a:p>
        </p:txBody>
      </p:sp>
      <p:sp>
        <p:nvSpPr>
          <p:cNvPr id="9" name="TextBox 8"/>
          <p:cNvSpPr txBox="1"/>
          <p:nvPr/>
        </p:nvSpPr>
        <p:spPr>
          <a:xfrm>
            <a:off x="6425217" y="6237312"/>
            <a:ext cx="2220605" cy="276999"/>
          </a:xfrm>
          <a:prstGeom prst="rect">
            <a:avLst/>
          </a:prstGeom>
          <a:noFill/>
          <a:ln>
            <a:solidFill>
              <a:schemeClr val="tx1"/>
            </a:solidFill>
          </a:ln>
        </p:spPr>
        <p:txBody>
          <a:bodyPr wrap="none" rtlCol="0">
            <a:spAutoFit/>
          </a:bodyPr>
          <a:lstStyle/>
          <a:p>
            <a:r>
              <a:rPr lang="en-US" altLang="zh-TW" sz="1200" dirty="0" err="1" smtClean="0">
                <a:solidFill>
                  <a:srgbClr val="000000"/>
                </a:solidFill>
              </a:rPr>
              <a:t>Jayawardana</a:t>
            </a:r>
            <a:r>
              <a:rPr lang="en-US" altLang="zh-TW" sz="1200" dirty="0" smtClean="0">
                <a:solidFill>
                  <a:srgbClr val="000000"/>
                </a:solidFill>
              </a:rPr>
              <a:t> et al, IJC, 2015 </a:t>
            </a:r>
            <a:endParaRPr kumimoji="1" lang="zh-TW" altLang="en-US" sz="1200" dirty="0">
              <a:solidFill>
                <a:srgbClr val="000000"/>
              </a:solidFill>
            </a:endParaRPr>
          </a:p>
        </p:txBody>
      </p:sp>
    </p:spTree>
    <p:extLst>
      <p:ext uri="{BB962C8B-B14F-4D97-AF65-F5344CB8AC3E}">
        <p14:creationId xmlns:p14="http://schemas.microsoft.com/office/powerpoint/2010/main" val="290970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800" dirty="0" smtClean="0"/>
              <a:t>Collaborators</a:t>
            </a:r>
            <a:endParaRPr lang="en-US" sz="2800" dirty="0"/>
          </a:p>
        </p:txBody>
      </p:sp>
      <p:sp>
        <p:nvSpPr>
          <p:cNvPr id="3" name="Content Placeholder 2"/>
          <p:cNvSpPr>
            <a:spLocks noGrp="1"/>
          </p:cNvSpPr>
          <p:nvPr>
            <p:ph sz="half" idx="1"/>
          </p:nvPr>
        </p:nvSpPr>
        <p:spPr>
          <a:xfrm>
            <a:off x="250824" y="1340769"/>
            <a:ext cx="4321176" cy="4967956"/>
          </a:xfrm>
        </p:spPr>
        <p:txBody>
          <a:bodyPr/>
          <a:lstStyle/>
          <a:p>
            <a:pPr marL="0" indent="0">
              <a:buNone/>
            </a:pPr>
            <a:r>
              <a:rPr lang="en-AU" b="1" dirty="0" smtClean="0"/>
              <a:t>School of Mathematics and Statistics</a:t>
            </a:r>
          </a:p>
          <a:p>
            <a:r>
              <a:rPr lang="en-AU" dirty="0" smtClean="0"/>
              <a:t>Jean Yang (CI)</a:t>
            </a:r>
          </a:p>
          <a:p>
            <a:r>
              <a:rPr lang="en-AU" dirty="0" smtClean="0"/>
              <a:t>Samuel Muller (CI)</a:t>
            </a:r>
            <a:endParaRPr lang="en-AU" dirty="0" smtClean="0"/>
          </a:p>
          <a:p>
            <a:pPr marL="0" indent="0">
              <a:buNone/>
            </a:pPr>
            <a:endParaRPr lang="en-AU" dirty="0" smtClean="0"/>
          </a:p>
          <a:p>
            <a:endParaRPr lang="en-US" dirty="0"/>
          </a:p>
        </p:txBody>
      </p:sp>
      <p:pic>
        <p:nvPicPr>
          <p:cNvPr id="12" name="Content Placeholder 11" descr="Carslaw-building-2@410x280.jpg"/>
          <p:cNvPicPr>
            <a:picLocks noGrp="1" noChangeAspect="1"/>
          </p:cNvPicPr>
          <p:nvPr>
            <p:ph sz="half" idx="2"/>
          </p:nvPr>
        </p:nvPicPr>
        <p:blipFill>
          <a:blip r:embed="rId2">
            <a:extLst>
              <a:ext uri="{28A0092B-C50C-407E-A947-70E740481C1C}">
                <a14:useLocalDpi xmlns:a14="http://schemas.microsoft.com/office/drawing/2010/main" val="0"/>
              </a:ext>
            </a:extLst>
          </a:blip>
          <a:srcRect t="-13594" b="-13594"/>
          <a:stretch>
            <a:fillRect/>
          </a:stretch>
        </p:blipFill>
        <p:spPr>
          <a:xfrm>
            <a:off x="6083598" y="1311388"/>
            <a:ext cx="2520850" cy="2189620"/>
          </a:xfrm>
        </p:spPr>
      </p:pic>
      <p:pic>
        <p:nvPicPr>
          <p:cNvPr id="13" name="Picture 12" descr="SydneyUniversity_MainBuilding_Panorama.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3857144"/>
            <a:ext cx="6516216" cy="2092136"/>
          </a:xfrm>
          <a:prstGeom prst="rect">
            <a:avLst/>
          </a:prstGeom>
        </p:spPr>
      </p:pic>
      <p:pic>
        <p:nvPicPr>
          <p:cNvPr id="14" name="Picture 13" descr="Je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268760"/>
            <a:ext cx="1080120" cy="1620181"/>
          </a:xfrm>
          <a:prstGeom prst="rect">
            <a:avLst/>
          </a:prstGeom>
        </p:spPr>
      </p:pic>
      <p:sp>
        <p:nvSpPr>
          <p:cNvPr id="18" name="TextBox 17"/>
          <p:cNvSpPr txBox="1"/>
          <p:nvPr/>
        </p:nvSpPr>
        <p:spPr>
          <a:xfrm>
            <a:off x="6804248" y="3789040"/>
            <a:ext cx="2229369" cy="1815882"/>
          </a:xfrm>
          <a:prstGeom prst="rect">
            <a:avLst/>
          </a:prstGeom>
          <a:noFill/>
        </p:spPr>
        <p:txBody>
          <a:bodyPr wrap="none" rtlCol="0">
            <a:spAutoFit/>
          </a:bodyPr>
          <a:lstStyle/>
          <a:p>
            <a:r>
              <a:rPr lang="en-US" sz="1600" dirty="0" smtClean="0"/>
              <a:t>Funded through ARC </a:t>
            </a:r>
          </a:p>
          <a:p>
            <a:r>
              <a:rPr lang="en-US" sz="1600" b="1" dirty="0"/>
              <a:t>DP130100488 </a:t>
            </a:r>
            <a:endParaRPr lang="en-US" sz="1600" b="1" dirty="0" smtClean="0"/>
          </a:p>
          <a:p>
            <a:endParaRPr lang="en-US" sz="1600" dirty="0" smtClean="0"/>
          </a:p>
          <a:p>
            <a:r>
              <a:rPr lang="en-US" sz="1600" i="1" dirty="0" smtClean="0"/>
              <a:t>Vertically </a:t>
            </a:r>
            <a:r>
              <a:rPr lang="en-US" sz="1600" i="1" dirty="0"/>
              <a:t>integrated </a:t>
            </a:r>
            <a:endParaRPr lang="en-US" sz="1600" i="1" dirty="0" smtClean="0"/>
          </a:p>
          <a:p>
            <a:r>
              <a:rPr lang="en-US" sz="1600" i="1" dirty="0" smtClean="0"/>
              <a:t>statistical </a:t>
            </a:r>
            <a:r>
              <a:rPr lang="en-US" sz="1600" i="1" dirty="0" err="1"/>
              <a:t>modelling</a:t>
            </a:r>
            <a:r>
              <a:rPr lang="en-US" sz="1600" i="1" dirty="0"/>
              <a:t> in </a:t>
            </a:r>
            <a:endParaRPr lang="en-US" sz="1600" i="1" dirty="0" smtClean="0"/>
          </a:p>
          <a:p>
            <a:r>
              <a:rPr lang="en-US" sz="1600" i="1" dirty="0" smtClean="0"/>
              <a:t>multi</a:t>
            </a:r>
            <a:r>
              <a:rPr lang="en-US" sz="1600" i="1" dirty="0"/>
              <a:t>-layered </a:t>
            </a:r>
            <a:r>
              <a:rPr lang="en-US" sz="1600" i="1" dirty="0" err="1"/>
              <a:t>omics</a:t>
            </a:r>
            <a:r>
              <a:rPr lang="en-US" sz="1600" i="1" dirty="0"/>
              <a:t> </a:t>
            </a:r>
            <a:endParaRPr lang="en-US" sz="1600" i="1" dirty="0" smtClean="0"/>
          </a:p>
          <a:p>
            <a:r>
              <a:rPr lang="en-US" sz="1600" i="1" dirty="0" smtClean="0"/>
              <a:t>studies</a:t>
            </a:r>
            <a:endParaRPr lang="en-US" sz="1600" i="1" dirty="0"/>
          </a:p>
        </p:txBody>
      </p:sp>
      <p:pic>
        <p:nvPicPr>
          <p:cNvPr id="2050" name="Picture 2" descr="Associate Professor Samuel Muell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9882" y="1988840"/>
            <a:ext cx="994420" cy="149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52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32656"/>
            <a:ext cx="8706172" cy="792088"/>
          </a:xfrm>
        </p:spPr>
        <p:txBody>
          <a:bodyPr>
            <a:normAutofit/>
          </a:bodyPr>
          <a:lstStyle/>
          <a:p>
            <a:r>
              <a:rPr kumimoji="1" lang="en-AU" altLang="zh-TW" sz="2200" dirty="0" smtClean="0"/>
              <a:t>Repeated</a:t>
            </a:r>
            <a:r>
              <a:rPr kumimoji="1" lang="en-AU" altLang="zh-TW" sz="2200" dirty="0" smtClean="0"/>
              <a:t> </a:t>
            </a:r>
            <a:r>
              <a:rPr kumimoji="1" lang="en-AU" altLang="zh-TW" sz="2200" dirty="0"/>
              <a:t>5-fold cross </a:t>
            </a:r>
            <a:r>
              <a:rPr kumimoji="1" lang="en-AU" altLang="zh-TW" sz="2200" dirty="0" smtClean="0"/>
              <a:t>validation</a:t>
            </a:r>
            <a:r>
              <a:rPr kumimoji="1" lang="en-AU" altLang="zh-TW" sz="2800" dirty="0" smtClean="0"/>
              <a:t/>
            </a:r>
            <a:br>
              <a:rPr kumimoji="1" lang="en-AU" altLang="zh-TW" sz="2800" dirty="0" smtClean="0"/>
            </a:br>
            <a:r>
              <a:rPr kumimoji="1" lang="en-AU" altLang="zh-TW" sz="1800" dirty="0" smtClean="0"/>
              <a:t>The 50 most DE genes and using DLDA</a:t>
            </a:r>
            <a:endParaRPr kumimoji="1" lang="zh-TW" altLang="en-US" sz="1800" dirty="0"/>
          </a:p>
        </p:txBody>
      </p:sp>
      <p:pic>
        <p:nvPicPr>
          <p:cNvPr id="27" name="Content Placeholder 26"/>
          <p:cNvPicPr>
            <a:picLocks noGrp="1" noChangeAspect="1"/>
          </p:cNvPicPr>
          <p:nvPr>
            <p:ph idx="1"/>
          </p:nvPr>
        </p:nvPicPr>
        <p:blipFill rotWithShape="1">
          <a:blip r:embed="rId3"/>
          <a:srcRect l="5888" t="7135" r="90840" b="7135"/>
          <a:stretch/>
        </p:blipFill>
        <p:spPr>
          <a:xfrm rot="5400000">
            <a:off x="4660008" y="1407548"/>
            <a:ext cx="101274" cy="1702178"/>
          </a:xfrm>
          <a:ln>
            <a:solidFill>
              <a:schemeClr val="tx1"/>
            </a:solidFill>
          </a:ln>
        </p:spPr>
      </p:pic>
      <p:sp>
        <p:nvSpPr>
          <p:cNvPr id="9" name="Rectangle 8"/>
          <p:cNvSpPr/>
          <p:nvPr/>
        </p:nvSpPr>
        <p:spPr>
          <a:xfrm>
            <a:off x="442895" y="2740623"/>
            <a:ext cx="838625" cy="1649666"/>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a:off x="394980" y="2371291"/>
            <a:ext cx="946819"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11" name="TextBox 10"/>
          <p:cNvSpPr txBox="1"/>
          <p:nvPr/>
        </p:nvSpPr>
        <p:spPr>
          <a:xfrm rot="16200000">
            <a:off x="-194031" y="3332541"/>
            <a:ext cx="774571"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12" name="Rectangle 11"/>
          <p:cNvSpPr/>
          <p:nvPr/>
        </p:nvSpPr>
        <p:spPr>
          <a:xfrm>
            <a:off x="1851237" y="1594203"/>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15" name="Rectangle 14"/>
          <p:cNvSpPr/>
          <p:nvPr/>
        </p:nvSpPr>
        <p:spPr>
          <a:xfrm>
            <a:off x="442895" y="2692695"/>
            <a:ext cx="572179" cy="174551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6" name="Rectangle 15"/>
          <p:cNvSpPr/>
          <p:nvPr/>
        </p:nvSpPr>
        <p:spPr>
          <a:xfrm>
            <a:off x="1077854" y="2701311"/>
            <a:ext cx="215646" cy="1745519"/>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7" name="Left Brace 16"/>
          <p:cNvSpPr/>
          <p:nvPr/>
        </p:nvSpPr>
        <p:spPr>
          <a:xfrm>
            <a:off x="1521505" y="2038723"/>
            <a:ext cx="155744" cy="37364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sp>
        <p:nvSpPr>
          <p:cNvPr id="18" name="Rectangle 17"/>
          <p:cNvSpPr/>
          <p:nvPr/>
        </p:nvSpPr>
        <p:spPr>
          <a:xfrm>
            <a:off x="2678061" y="1594203"/>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19" name="TextBox 18"/>
          <p:cNvSpPr txBox="1"/>
          <p:nvPr/>
        </p:nvSpPr>
        <p:spPr>
          <a:xfrm>
            <a:off x="49161" y="5733256"/>
            <a:ext cx="147234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dirty="0" smtClean="0"/>
              <a:t>Learning set</a:t>
            </a:r>
            <a:endParaRPr kumimoji="1" lang="zh-TW" altLang="en-US" dirty="0"/>
          </a:p>
        </p:txBody>
      </p:sp>
      <p:sp>
        <p:nvSpPr>
          <p:cNvPr id="20" name="TextBox 19"/>
          <p:cNvSpPr txBox="1"/>
          <p:nvPr/>
        </p:nvSpPr>
        <p:spPr>
          <a:xfrm>
            <a:off x="49161" y="6156012"/>
            <a:ext cx="1472344"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dirty="0" smtClean="0"/>
              <a:t>Testing set</a:t>
            </a:r>
            <a:endParaRPr kumimoji="1" lang="zh-TW" altLang="en-US" dirty="0"/>
          </a:p>
        </p:txBody>
      </p:sp>
      <p:cxnSp>
        <p:nvCxnSpPr>
          <p:cNvPr id="23" name="Straight Arrow Connector 22"/>
          <p:cNvCxnSpPr/>
          <p:nvPr/>
        </p:nvCxnSpPr>
        <p:spPr>
          <a:xfrm>
            <a:off x="3102666" y="2280784"/>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929056" y="1869446"/>
            <a:ext cx="966931"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29" name="TextBox 28"/>
          <p:cNvSpPr txBox="1"/>
          <p:nvPr/>
        </p:nvSpPr>
        <p:spPr>
          <a:xfrm>
            <a:off x="4206378" y="1607872"/>
            <a:ext cx="946819"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30" name="Rectangle 29"/>
          <p:cNvSpPr/>
          <p:nvPr/>
        </p:nvSpPr>
        <p:spPr>
          <a:xfrm>
            <a:off x="1851237" y="2932916"/>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1" name="Rectangle 30"/>
          <p:cNvSpPr/>
          <p:nvPr/>
        </p:nvSpPr>
        <p:spPr>
          <a:xfrm>
            <a:off x="2678061" y="2932916"/>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2" name="Straight Arrow Connector 31"/>
          <p:cNvCxnSpPr/>
          <p:nvPr/>
        </p:nvCxnSpPr>
        <p:spPr>
          <a:xfrm>
            <a:off x="3103998" y="3486068"/>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942718" y="3127375"/>
            <a:ext cx="966931"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34" name="TextBox 33"/>
          <p:cNvSpPr txBox="1"/>
          <p:nvPr/>
        </p:nvSpPr>
        <p:spPr>
          <a:xfrm>
            <a:off x="728984" y="1238793"/>
            <a:ext cx="1054345"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a:t>
            </a:r>
            <a:endParaRPr kumimoji="1" lang="zh-TW" altLang="en-US" dirty="0"/>
          </a:p>
        </p:txBody>
      </p:sp>
      <p:sp>
        <p:nvSpPr>
          <p:cNvPr id="35" name="Rectangle 34"/>
          <p:cNvSpPr/>
          <p:nvPr/>
        </p:nvSpPr>
        <p:spPr>
          <a:xfrm>
            <a:off x="1839257" y="4845293"/>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6" name="Rectangle 35"/>
          <p:cNvSpPr/>
          <p:nvPr/>
        </p:nvSpPr>
        <p:spPr>
          <a:xfrm>
            <a:off x="2666081" y="4845293"/>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7" name="Straight Arrow Connector 36"/>
          <p:cNvCxnSpPr/>
          <p:nvPr/>
        </p:nvCxnSpPr>
        <p:spPr>
          <a:xfrm>
            <a:off x="3070465" y="5479622"/>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07219" y="4186054"/>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707418" y="4186054"/>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885997" y="5160791"/>
            <a:ext cx="966931"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pic>
        <p:nvPicPr>
          <p:cNvPr id="44" name="Content Placeholder 26"/>
          <p:cNvPicPr>
            <a:picLocks noChangeAspect="1"/>
          </p:cNvPicPr>
          <p:nvPr/>
        </p:nvPicPr>
        <p:blipFill rotWithShape="1">
          <a:blip r:embed="rId3"/>
          <a:srcRect l="11767" t="9699" r="84961" b="4571"/>
          <a:stretch/>
        </p:blipFill>
        <p:spPr>
          <a:xfrm rot="5400000">
            <a:off x="4653379" y="2632010"/>
            <a:ext cx="101274" cy="1702177"/>
          </a:xfrm>
          <a:prstGeom prst="rect">
            <a:avLst/>
          </a:prstGeom>
          <a:ln>
            <a:solidFill>
              <a:schemeClr val="tx1"/>
            </a:solidFill>
          </a:ln>
        </p:spPr>
      </p:pic>
      <p:pic>
        <p:nvPicPr>
          <p:cNvPr id="45" name="Picture 44"/>
          <p:cNvPicPr>
            <a:picLocks noChangeAspect="1"/>
          </p:cNvPicPr>
          <p:nvPr/>
        </p:nvPicPr>
        <p:blipFill rotWithShape="1">
          <a:blip r:embed="rId4"/>
          <a:srcRect l="24676" t="5795" r="72223" b="6296"/>
          <a:stretch/>
        </p:blipFill>
        <p:spPr>
          <a:xfrm rot="5400000">
            <a:off x="4632998" y="4628533"/>
            <a:ext cx="93581" cy="1702177"/>
          </a:xfrm>
          <a:prstGeom prst="rect">
            <a:avLst/>
          </a:prstGeom>
          <a:ln>
            <a:solidFill>
              <a:srgbClr val="000000"/>
            </a:solidFill>
          </a:ln>
        </p:spPr>
      </p:pic>
      <p:sp>
        <p:nvSpPr>
          <p:cNvPr id="46" name="Right Brace 45"/>
          <p:cNvSpPr/>
          <p:nvPr/>
        </p:nvSpPr>
        <p:spPr>
          <a:xfrm>
            <a:off x="5710950" y="2096727"/>
            <a:ext cx="571734" cy="3382894"/>
          </a:xfrm>
          <a:prstGeom prst="rightBrace">
            <a:avLst>
              <a:gd name="adj1" fmla="val 8333"/>
              <a:gd name="adj2" fmla="val 497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cxnSp>
        <p:nvCxnSpPr>
          <p:cNvPr id="47" name="Straight Connector 46"/>
          <p:cNvCxnSpPr/>
          <p:nvPr/>
        </p:nvCxnSpPr>
        <p:spPr>
          <a:xfrm>
            <a:off x="4710645" y="4186054"/>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rotWithShape="1">
          <a:blip r:embed="rId5"/>
          <a:srcRect l="57125" t="5239" r="3570" b="8504"/>
          <a:stretch/>
        </p:blipFill>
        <p:spPr>
          <a:xfrm>
            <a:off x="6966758" y="2593321"/>
            <a:ext cx="1356295" cy="2187275"/>
          </a:xfrm>
          <a:prstGeom prst="rect">
            <a:avLst/>
          </a:prstGeom>
        </p:spPr>
      </p:pic>
      <p:sp>
        <p:nvSpPr>
          <p:cNvPr id="49" name="TextBox 48"/>
          <p:cNvSpPr txBox="1"/>
          <p:nvPr/>
        </p:nvSpPr>
        <p:spPr>
          <a:xfrm>
            <a:off x="6954902" y="2185660"/>
            <a:ext cx="946819"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50" name="TextBox 49"/>
          <p:cNvSpPr txBox="1"/>
          <p:nvPr/>
        </p:nvSpPr>
        <p:spPr>
          <a:xfrm rot="16200000">
            <a:off x="5710852" y="3479896"/>
            <a:ext cx="2142481"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AU" altLang="zh-TW" dirty="0" smtClean="0"/>
              <a:t>  100 resamples</a:t>
            </a:r>
            <a:endParaRPr kumimoji="1" lang="zh-TW" altLang="en-US" dirty="0"/>
          </a:p>
        </p:txBody>
      </p:sp>
      <p:cxnSp>
        <p:nvCxnSpPr>
          <p:cNvPr id="81" name="Straight Arrow Connector 80"/>
          <p:cNvCxnSpPr/>
          <p:nvPr/>
        </p:nvCxnSpPr>
        <p:spPr>
          <a:xfrm>
            <a:off x="7638977" y="4922008"/>
            <a:ext cx="0" cy="272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785333" y="4690374"/>
            <a:ext cx="0" cy="882000"/>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98" name="Group 97"/>
          <p:cNvGrpSpPr/>
          <p:nvPr/>
        </p:nvGrpSpPr>
        <p:grpSpPr>
          <a:xfrm>
            <a:off x="6954902" y="6121275"/>
            <a:ext cx="1368152" cy="90762"/>
            <a:chOff x="7670576" y="3731334"/>
            <a:chExt cx="1368152" cy="90762"/>
          </a:xfrm>
        </p:grpSpPr>
        <p:pic>
          <p:nvPicPr>
            <p:cNvPr id="99" name="Content Placeholder 26"/>
            <p:cNvPicPr>
              <a:picLocks noChangeAspect="1"/>
            </p:cNvPicPr>
            <p:nvPr/>
          </p:nvPicPr>
          <p:blipFill rotWithShape="1">
            <a:blip r:embed="rId3"/>
            <a:srcRect l="5888" t="7135" r="90840" b="7135"/>
            <a:stretch/>
          </p:blipFill>
          <p:spPr>
            <a:xfrm rot="5400000">
              <a:off x="8313951" y="3090378"/>
              <a:ext cx="81401" cy="1368152"/>
            </a:xfrm>
            <a:prstGeom prst="rect">
              <a:avLst/>
            </a:prstGeom>
            <a:ln>
              <a:solidFill>
                <a:schemeClr val="tx1"/>
              </a:solidFill>
            </a:ln>
          </p:spPr>
        </p:pic>
        <p:cxnSp>
          <p:nvCxnSpPr>
            <p:cNvPr id="100" name="Straight Connector 99"/>
            <p:cNvCxnSpPr>
              <a:stCxn id="99" idx="2"/>
              <a:endCxn id="99" idx="2"/>
            </p:cNvCxnSpPr>
            <p:nvPr/>
          </p:nvCxnSpPr>
          <p:spPr>
            <a:xfrm>
              <a:off x="7670576" y="377445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944152" y="3733754"/>
              <a:ext cx="0" cy="814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8031238" y="3731334"/>
              <a:ext cx="0" cy="88342"/>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8244408" y="3733754"/>
              <a:ext cx="0" cy="8834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546789" y="3731335"/>
              <a:ext cx="0" cy="88342"/>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979799" y="3731335"/>
              <a:ext cx="0" cy="88342"/>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8834656" y="3733754"/>
              <a:ext cx="0" cy="8834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861265" y="3733754"/>
              <a:ext cx="0" cy="88342"/>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6387577" y="5404404"/>
            <a:ext cx="2502801" cy="707886"/>
          </a:xfrm>
          <a:prstGeom prst="rect">
            <a:avLst/>
          </a:prstGeom>
          <a:noFill/>
        </p:spPr>
        <p:txBody>
          <a:bodyPr wrap="none" rtlCol="0">
            <a:spAutoFit/>
          </a:bodyPr>
          <a:lstStyle/>
          <a:p>
            <a:pPr algn="ctr"/>
            <a:r>
              <a:rPr kumimoji="1" lang="en-AU" altLang="zh-TW" sz="2000" dirty="0" smtClean="0"/>
              <a:t>Average Patient CV </a:t>
            </a:r>
          </a:p>
          <a:p>
            <a:pPr algn="ctr"/>
            <a:r>
              <a:rPr kumimoji="1" lang="en-AU" altLang="zh-TW" sz="2000" dirty="0" smtClean="0"/>
              <a:t>error</a:t>
            </a:r>
            <a:endParaRPr kumimoji="1" lang="zh-TW" altLang="en-US" sz="2000" dirty="0"/>
          </a:p>
        </p:txBody>
      </p:sp>
    </p:spTree>
    <p:extLst>
      <p:ext uri="{BB962C8B-B14F-4D97-AF65-F5344CB8AC3E}">
        <p14:creationId xmlns:p14="http://schemas.microsoft.com/office/powerpoint/2010/main" val="1848551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4304397" y="3437492"/>
            <a:ext cx="7513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364088" y="2150742"/>
            <a:ext cx="2664296" cy="2246769"/>
          </a:xfrm>
          <a:prstGeom prst="rect">
            <a:avLst/>
          </a:prstGeom>
          <a:noFill/>
        </p:spPr>
        <p:txBody>
          <a:bodyPr wrap="square" rtlCol="0">
            <a:spAutoFit/>
          </a:bodyPr>
          <a:lstStyle/>
          <a:p>
            <a:r>
              <a:rPr kumimoji="1" lang="en-AU" altLang="zh-TW" sz="2000" b="1" dirty="0" smtClean="0"/>
              <a:t>Patient specific prognostic error</a:t>
            </a:r>
          </a:p>
          <a:p>
            <a:endParaRPr kumimoji="1" lang="en-AU" altLang="zh-TW" sz="2000" dirty="0" smtClean="0"/>
          </a:p>
          <a:p>
            <a:r>
              <a:rPr kumimoji="1" lang="en-AU" altLang="zh-TW" sz="2000" dirty="0" smtClean="0"/>
              <a:t>For every patient we </a:t>
            </a:r>
          </a:p>
          <a:p>
            <a:r>
              <a:rPr kumimoji="1" lang="en-AU" altLang="zh-TW" sz="2000" dirty="0" smtClean="0"/>
              <a:t>can count how often we classify the patient incorrectly</a:t>
            </a:r>
            <a:endParaRPr kumimoji="1" lang="zh-TW" altLang="en-US" sz="2000" dirty="0"/>
          </a:p>
        </p:txBody>
      </p:sp>
      <p:sp>
        <p:nvSpPr>
          <p:cNvPr id="22" name="TextBox 21"/>
          <p:cNvSpPr txBox="1"/>
          <p:nvPr/>
        </p:nvSpPr>
        <p:spPr>
          <a:xfrm>
            <a:off x="899592" y="2893308"/>
            <a:ext cx="3107222" cy="338554"/>
          </a:xfrm>
          <a:prstGeom prst="rect">
            <a:avLst/>
          </a:prstGeom>
          <a:noFill/>
        </p:spPr>
        <p:txBody>
          <a:bodyPr wrap="square" rtlCol="0">
            <a:spAutoFit/>
          </a:bodyPr>
          <a:lstStyle/>
          <a:p>
            <a:pPr algn="ctr"/>
            <a:r>
              <a:rPr kumimoji="1" lang="en-AU" altLang="zh-TW" sz="1600" dirty="0" smtClean="0"/>
              <a:t>Average </a:t>
            </a:r>
            <a:r>
              <a:rPr kumimoji="1" lang="en-AU" altLang="zh-TW" sz="1600" dirty="0"/>
              <a:t>p</a:t>
            </a:r>
            <a:r>
              <a:rPr kumimoji="1" lang="en-AU" altLang="zh-TW" sz="1600" dirty="0" smtClean="0"/>
              <a:t>atient error</a:t>
            </a:r>
            <a:endParaRPr kumimoji="1" lang="zh-TW" altLang="en-US" sz="1600" dirty="0"/>
          </a:p>
        </p:txBody>
      </p:sp>
      <p:sp>
        <p:nvSpPr>
          <p:cNvPr id="23" name="Title 1"/>
          <p:cNvSpPr>
            <a:spLocks noGrp="1"/>
          </p:cNvSpPr>
          <p:nvPr>
            <p:ph type="title"/>
          </p:nvPr>
        </p:nvSpPr>
        <p:spPr>
          <a:xfrm>
            <a:off x="755576" y="0"/>
            <a:ext cx="8229600" cy="1143000"/>
          </a:xfrm>
        </p:spPr>
        <p:txBody>
          <a:bodyPr>
            <a:normAutofit/>
          </a:bodyPr>
          <a:lstStyle/>
          <a:p>
            <a:r>
              <a:rPr kumimoji="1" lang="en-AU" altLang="zh-TW" sz="2800" dirty="0"/>
              <a:t>Samples that are </a:t>
            </a:r>
            <a:r>
              <a:rPr kumimoji="1" lang="en-AU" altLang="zh-TW" sz="2800" dirty="0" smtClean="0"/>
              <a:t>easy and hard </a:t>
            </a:r>
            <a:r>
              <a:rPr kumimoji="1" lang="en-AU" altLang="zh-TW" sz="2800" dirty="0"/>
              <a:t>to </a:t>
            </a:r>
            <a:r>
              <a:rPr kumimoji="1" lang="en-AU" altLang="zh-TW" sz="2800" dirty="0" smtClean="0"/>
              <a:t>classify</a:t>
            </a:r>
            <a:endParaRPr kumimoji="1" lang="zh-TW" altLang="en-US" sz="2800" dirty="0"/>
          </a:p>
        </p:txBody>
      </p:sp>
      <p:pic>
        <p:nvPicPr>
          <p:cNvPr id="24" name="Content Placeholder 7" descr="misclassification.24.2014_edited.pdf"/>
          <p:cNvPicPr>
            <a:picLocks noChangeAspect="1"/>
          </p:cNvPicPr>
          <p:nvPr/>
        </p:nvPicPr>
        <p:blipFill rotWithShape="1">
          <a:blip r:embed="rId3">
            <a:extLst>
              <a:ext uri="{28A0092B-C50C-407E-A947-70E740481C1C}">
                <a14:useLocalDpi xmlns:a14="http://schemas.microsoft.com/office/drawing/2010/main" val="0"/>
              </a:ext>
            </a:extLst>
          </a:blip>
          <a:srcRect l="21525" t="88362" r="17192" b="9590"/>
          <a:stretch/>
        </p:blipFill>
        <p:spPr>
          <a:xfrm>
            <a:off x="1403648" y="3429000"/>
            <a:ext cx="2221897" cy="187403"/>
          </a:xfrm>
          <a:prstGeom prst="rect">
            <a:avLst/>
          </a:prstGeom>
        </p:spPr>
      </p:pic>
    </p:spTree>
    <p:extLst>
      <p:ext uri="{BB962C8B-B14F-4D97-AF65-F5344CB8AC3E}">
        <p14:creationId xmlns:p14="http://schemas.microsoft.com/office/powerpoint/2010/main" val="13174491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kumimoji="1" lang="en-AU" altLang="zh-TW" sz="2800" dirty="0" smtClean="0"/>
              <a:t>Another study: TCGA</a:t>
            </a:r>
            <a:endParaRPr kumimoji="1" lang="zh-TW" altLang="en-US" sz="2800" dirty="0"/>
          </a:p>
        </p:txBody>
      </p:sp>
      <p:sp>
        <p:nvSpPr>
          <p:cNvPr id="8" name="Text Placeholder 7"/>
          <p:cNvSpPr>
            <a:spLocks noGrp="1"/>
          </p:cNvSpPr>
          <p:nvPr>
            <p:ph type="body" sz="quarter" idx="13"/>
          </p:nvPr>
        </p:nvSpPr>
        <p:spPr>
          <a:xfrm>
            <a:off x="250825" y="1340768"/>
            <a:ext cx="8662988" cy="720080"/>
          </a:xfrm>
        </p:spPr>
        <p:txBody>
          <a:bodyPr/>
          <a:lstStyle/>
          <a:p>
            <a:pPr>
              <a:lnSpc>
                <a:spcPts val="2400"/>
              </a:lnSpc>
            </a:pPr>
            <a:r>
              <a:rPr lang="en-US" altLang="zh-TW" dirty="0"/>
              <a:t>A subset of samples from The Cancer Genome Atlas (TCGA) with the necessary </a:t>
            </a:r>
            <a:r>
              <a:rPr lang="en-US" altLang="zh-TW" dirty="0" err="1"/>
              <a:t>clinico</a:t>
            </a:r>
            <a:r>
              <a:rPr lang="en-US" altLang="zh-TW" dirty="0"/>
              <a:t>-pathologic </a:t>
            </a:r>
            <a:r>
              <a:rPr lang="en-US" altLang="zh-TW" dirty="0" smtClean="0"/>
              <a:t>annotation; stage III </a:t>
            </a:r>
            <a:endParaRPr lang="en-US" altLang="zh-TW" dirty="0"/>
          </a:p>
          <a:p>
            <a:endParaRPr kumimoji="1" lang="zh-TW" altLang="en-US" dirty="0"/>
          </a:p>
        </p:txBody>
      </p:sp>
      <p:pic>
        <p:nvPicPr>
          <p:cNvPr id="13" name="Picture 12" descr="sample_plot_new.pdf"/>
          <p:cNvPicPr>
            <a:picLocks noChangeAspect="1"/>
          </p:cNvPicPr>
          <p:nvPr/>
        </p:nvPicPr>
        <p:blipFill rotWithShape="1">
          <a:blip r:embed="rId3">
            <a:alphaModFix/>
            <a:extLst>
              <a:ext uri="{28A0092B-C50C-407E-A947-70E740481C1C}">
                <a14:useLocalDpi xmlns:a14="http://schemas.microsoft.com/office/drawing/2010/main" val="0"/>
              </a:ext>
            </a:extLst>
          </a:blip>
          <a:srcRect b="729"/>
          <a:stretch/>
        </p:blipFill>
        <p:spPr>
          <a:xfrm>
            <a:off x="4906780" y="1816515"/>
            <a:ext cx="3888432" cy="4481624"/>
          </a:xfrm>
          <a:prstGeom prst="rect">
            <a:avLst/>
          </a:prstGeom>
        </p:spPr>
      </p:pic>
      <p:pic>
        <p:nvPicPr>
          <p:cNvPr id="14" name="Picture 13" descr="misclass_tcga_new.pdf"/>
          <p:cNvPicPr>
            <a:picLocks noChangeAspect="1"/>
          </p:cNvPicPr>
          <p:nvPr/>
        </p:nvPicPr>
        <p:blipFill rotWithShape="1">
          <a:blip r:embed="rId4">
            <a:extLst>
              <a:ext uri="{28A0092B-C50C-407E-A947-70E740481C1C}">
                <a14:useLocalDpi xmlns:a14="http://schemas.microsoft.com/office/drawing/2010/main" val="0"/>
              </a:ext>
            </a:extLst>
          </a:blip>
          <a:srcRect l="24506" t="17879" r="6179"/>
          <a:stretch/>
        </p:blipFill>
        <p:spPr>
          <a:xfrm>
            <a:off x="0" y="2852936"/>
            <a:ext cx="4437699" cy="2208845"/>
          </a:xfrm>
          <a:prstGeom prst="rect">
            <a:avLst/>
          </a:prstGeom>
        </p:spPr>
      </p:pic>
      <p:sp>
        <p:nvSpPr>
          <p:cNvPr id="15" name="TextBox 14"/>
          <p:cNvSpPr txBox="1"/>
          <p:nvPr/>
        </p:nvSpPr>
        <p:spPr>
          <a:xfrm>
            <a:off x="3995936" y="3356992"/>
            <a:ext cx="733269"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mRNA</a:t>
            </a:r>
            <a:endParaRPr kumimoji="1" lang="zh-TW" altLang="en-US" sz="1400" b="1" dirty="0"/>
          </a:p>
        </p:txBody>
      </p:sp>
      <p:sp>
        <p:nvSpPr>
          <p:cNvPr id="16" name="TextBox 15"/>
          <p:cNvSpPr txBox="1"/>
          <p:nvPr/>
        </p:nvSpPr>
        <p:spPr>
          <a:xfrm>
            <a:off x="3995936" y="4057327"/>
            <a:ext cx="1062535"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microRNA</a:t>
            </a:r>
            <a:endParaRPr kumimoji="1" lang="zh-TW" altLang="en-US" sz="1400" b="1" dirty="0"/>
          </a:p>
        </p:txBody>
      </p:sp>
      <p:sp>
        <p:nvSpPr>
          <p:cNvPr id="17" name="Freeform 16"/>
          <p:cNvSpPr/>
          <p:nvPr/>
        </p:nvSpPr>
        <p:spPr>
          <a:xfrm>
            <a:off x="5331963" y="2434167"/>
            <a:ext cx="3431037" cy="2984500"/>
          </a:xfrm>
          <a:custGeom>
            <a:avLst/>
            <a:gdLst>
              <a:gd name="connsiteX0" fmla="*/ 2477073 w 3431037"/>
              <a:gd name="connsiteY0" fmla="*/ 84666 h 2984500"/>
              <a:gd name="connsiteX1" fmla="*/ 2445323 w 3431037"/>
              <a:gd name="connsiteY1" fmla="*/ 105833 h 2984500"/>
              <a:gd name="connsiteX2" fmla="*/ 2360656 w 3431037"/>
              <a:gd name="connsiteY2" fmla="*/ 148166 h 2984500"/>
              <a:gd name="connsiteX3" fmla="*/ 2286573 w 3431037"/>
              <a:gd name="connsiteY3" fmla="*/ 211666 h 2984500"/>
              <a:gd name="connsiteX4" fmla="*/ 2254823 w 3431037"/>
              <a:gd name="connsiteY4" fmla="*/ 243416 h 2984500"/>
              <a:gd name="connsiteX5" fmla="*/ 2212490 w 3431037"/>
              <a:gd name="connsiteY5" fmla="*/ 264583 h 2984500"/>
              <a:gd name="connsiteX6" fmla="*/ 2159573 w 3431037"/>
              <a:gd name="connsiteY6" fmla="*/ 296333 h 2984500"/>
              <a:gd name="connsiteX7" fmla="*/ 2138406 w 3431037"/>
              <a:gd name="connsiteY7" fmla="*/ 328083 h 2984500"/>
              <a:gd name="connsiteX8" fmla="*/ 2117240 w 3431037"/>
              <a:gd name="connsiteY8" fmla="*/ 370416 h 2984500"/>
              <a:gd name="connsiteX9" fmla="*/ 2085490 w 3431037"/>
              <a:gd name="connsiteY9" fmla="*/ 412750 h 2984500"/>
              <a:gd name="connsiteX10" fmla="*/ 2021990 w 3431037"/>
              <a:gd name="connsiteY10" fmla="*/ 486833 h 2984500"/>
              <a:gd name="connsiteX11" fmla="*/ 1979656 w 3431037"/>
              <a:gd name="connsiteY11" fmla="*/ 550333 h 2984500"/>
              <a:gd name="connsiteX12" fmla="*/ 1958490 w 3431037"/>
              <a:gd name="connsiteY12" fmla="*/ 592666 h 2984500"/>
              <a:gd name="connsiteX13" fmla="*/ 1926740 w 3431037"/>
              <a:gd name="connsiteY13" fmla="*/ 624416 h 2984500"/>
              <a:gd name="connsiteX14" fmla="*/ 1905573 w 3431037"/>
              <a:gd name="connsiteY14" fmla="*/ 687916 h 2984500"/>
              <a:gd name="connsiteX15" fmla="*/ 1842073 w 3431037"/>
              <a:gd name="connsiteY15" fmla="*/ 751416 h 2984500"/>
              <a:gd name="connsiteX16" fmla="*/ 1810323 w 3431037"/>
              <a:gd name="connsiteY16" fmla="*/ 783166 h 2984500"/>
              <a:gd name="connsiteX17" fmla="*/ 1736240 w 3431037"/>
              <a:gd name="connsiteY17" fmla="*/ 814916 h 2984500"/>
              <a:gd name="connsiteX18" fmla="*/ 1662156 w 3431037"/>
              <a:gd name="connsiteY18" fmla="*/ 857250 h 2984500"/>
              <a:gd name="connsiteX19" fmla="*/ 1630406 w 3431037"/>
              <a:gd name="connsiteY19" fmla="*/ 878416 h 2984500"/>
              <a:gd name="connsiteX20" fmla="*/ 1588073 w 3431037"/>
              <a:gd name="connsiteY20" fmla="*/ 899583 h 2984500"/>
              <a:gd name="connsiteX21" fmla="*/ 1524573 w 3431037"/>
              <a:gd name="connsiteY21" fmla="*/ 931333 h 2984500"/>
              <a:gd name="connsiteX22" fmla="*/ 1461073 w 3431037"/>
              <a:gd name="connsiteY22" fmla="*/ 973666 h 2984500"/>
              <a:gd name="connsiteX23" fmla="*/ 1386990 w 3431037"/>
              <a:gd name="connsiteY23" fmla="*/ 1016000 h 2984500"/>
              <a:gd name="connsiteX24" fmla="*/ 1355240 w 3431037"/>
              <a:gd name="connsiteY24" fmla="*/ 1047750 h 2984500"/>
              <a:gd name="connsiteX25" fmla="*/ 1312906 w 3431037"/>
              <a:gd name="connsiteY25" fmla="*/ 1090083 h 2984500"/>
              <a:gd name="connsiteX26" fmla="*/ 1228240 w 3431037"/>
              <a:gd name="connsiteY26" fmla="*/ 1174750 h 2984500"/>
              <a:gd name="connsiteX27" fmla="*/ 1164740 w 3431037"/>
              <a:gd name="connsiteY27" fmla="*/ 1238250 h 2984500"/>
              <a:gd name="connsiteX28" fmla="*/ 1132990 w 3431037"/>
              <a:gd name="connsiteY28" fmla="*/ 1270000 h 2984500"/>
              <a:gd name="connsiteX29" fmla="*/ 1101240 w 3431037"/>
              <a:gd name="connsiteY29" fmla="*/ 1301750 h 2984500"/>
              <a:gd name="connsiteX30" fmla="*/ 1058906 w 3431037"/>
              <a:gd name="connsiteY30" fmla="*/ 1375833 h 2984500"/>
              <a:gd name="connsiteX31" fmla="*/ 1005990 w 3431037"/>
              <a:gd name="connsiteY31" fmla="*/ 1449916 h 2984500"/>
              <a:gd name="connsiteX32" fmla="*/ 995406 w 3431037"/>
              <a:gd name="connsiteY32" fmla="*/ 1481666 h 2984500"/>
              <a:gd name="connsiteX33" fmla="*/ 963656 w 3431037"/>
              <a:gd name="connsiteY33" fmla="*/ 1524000 h 2984500"/>
              <a:gd name="connsiteX34" fmla="*/ 942490 w 3431037"/>
              <a:gd name="connsiteY34" fmla="*/ 1566333 h 2984500"/>
              <a:gd name="connsiteX35" fmla="*/ 900156 w 3431037"/>
              <a:gd name="connsiteY35" fmla="*/ 1629833 h 2984500"/>
              <a:gd name="connsiteX36" fmla="*/ 878990 w 3431037"/>
              <a:gd name="connsiteY36" fmla="*/ 1672166 h 2984500"/>
              <a:gd name="connsiteX37" fmla="*/ 762573 w 3431037"/>
              <a:gd name="connsiteY37" fmla="*/ 1778000 h 2984500"/>
              <a:gd name="connsiteX38" fmla="*/ 688490 w 3431037"/>
              <a:gd name="connsiteY38" fmla="*/ 1841500 h 2984500"/>
              <a:gd name="connsiteX39" fmla="*/ 656740 w 3431037"/>
              <a:gd name="connsiteY39" fmla="*/ 1862666 h 2984500"/>
              <a:gd name="connsiteX40" fmla="*/ 582656 w 3431037"/>
              <a:gd name="connsiteY40" fmla="*/ 1936750 h 2984500"/>
              <a:gd name="connsiteX41" fmla="*/ 572073 w 3431037"/>
              <a:gd name="connsiteY41" fmla="*/ 1968500 h 2984500"/>
              <a:gd name="connsiteX42" fmla="*/ 529740 w 3431037"/>
              <a:gd name="connsiteY42" fmla="*/ 2000250 h 2984500"/>
              <a:gd name="connsiteX43" fmla="*/ 497990 w 3431037"/>
              <a:gd name="connsiteY43" fmla="*/ 2032000 h 2984500"/>
              <a:gd name="connsiteX44" fmla="*/ 392156 w 3431037"/>
              <a:gd name="connsiteY44" fmla="*/ 2148416 h 2984500"/>
              <a:gd name="connsiteX45" fmla="*/ 328656 w 3431037"/>
              <a:gd name="connsiteY45" fmla="*/ 2201333 h 2984500"/>
              <a:gd name="connsiteX46" fmla="*/ 307490 w 3431037"/>
              <a:gd name="connsiteY46" fmla="*/ 2243666 h 2984500"/>
              <a:gd name="connsiteX47" fmla="*/ 275740 w 3431037"/>
              <a:gd name="connsiteY47" fmla="*/ 2264833 h 2984500"/>
              <a:gd name="connsiteX48" fmla="*/ 233406 w 3431037"/>
              <a:gd name="connsiteY48" fmla="*/ 2296583 h 2984500"/>
              <a:gd name="connsiteX49" fmla="*/ 180490 w 3431037"/>
              <a:gd name="connsiteY49" fmla="*/ 2349500 h 2984500"/>
              <a:gd name="connsiteX50" fmla="*/ 159323 w 3431037"/>
              <a:gd name="connsiteY50" fmla="*/ 2381250 h 2984500"/>
              <a:gd name="connsiteX51" fmla="*/ 74656 w 3431037"/>
              <a:gd name="connsiteY51" fmla="*/ 2476500 h 2984500"/>
              <a:gd name="connsiteX52" fmla="*/ 53490 w 3431037"/>
              <a:gd name="connsiteY52" fmla="*/ 2529416 h 2984500"/>
              <a:gd name="connsiteX53" fmla="*/ 32323 w 3431037"/>
              <a:gd name="connsiteY53" fmla="*/ 2592916 h 2984500"/>
              <a:gd name="connsiteX54" fmla="*/ 573 w 3431037"/>
              <a:gd name="connsiteY54" fmla="*/ 2645833 h 2984500"/>
              <a:gd name="connsiteX55" fmla="*/ 11156 w 3431037"/>
              <a:gd name="connsiteY55" fmla="*/ 2783416 h 2984500"/>
              <a:gd name="connsiteX56" fmla="*/ 42906 w 3431037"/>
              <a:gd name="connsiteY56" fmla="*/ 2815166 h 2984500"/>
              <a:gd name="connsiteX57" fmla="*/ 64073 w 3431037"/>
              <a:gd name="connsiteY57" fmla="*/ 2846916 h 2984500"/>
              <a:gd name="connsiteX58" fmla="*/ 85240 w 3431037"/>
              <a:gd name="connsiteY58" fmla="*/ 2889250 h 2984500"/>
              <a:gd name="connsiteX59" fmla="*/ 116990 w 3431037"/>
              <a:gd name="connsiteY59" fmla="*/ 2910416 h 2984500"/>
              <a:gd name="connsiteX60" fmla="*/ 201656 w 3431037"/>
              <a:gd name="connsiteY60" fmla="*/ 2963333 h 2984500"/>
              <a:gd name="connsiteX61" fmla="*/ 265156 w 3431037"/>
              <a:gd name="connsiteY61" fmla="*/ 2984500 h 2984500"/>
              <a:gd name="connsiteX62" fmla="*/ 466240 w 3431037"/>
              <a:gd name="connsiteY62" fmla="*/ 2973916 h 2984500"/>
              <a:gd name="connsiteX63" fmla="*/ 497990 w 3431037"/>
              <a:gd name="connsiteY63" fmla="*/ 2963333 h 2984500"/>
              <a:gd name="connsiteX64" fmla="*/ 582656 w 3431037"/>
              <a:gd name="connsiteY64" fmla="*/ 2921000 h 2984500"/>
              <a:gd name="connsiteX65" fmla="*/ 635573 w 3431037"/>
              <a:gd name="connsiteY65" fmla="*/ 2889250 h 2984500"/>
              <a:gd name="connsiteX66" fmla="*/ 667323 w 3431037"/>
              <a:gd name="connsiteY66" fmla="*/ 2868083 h 2984500"/>
              <a:gd name="connsiteX67" fmla="*/ 699073 w 3431037"/>
              <a:gd name="connsiteY67" fmla="*/ 2857500 h 2984500"/>
              <a:gd name="connsiteX68" fmla="*/ 826073 w 3431037"/>
              <a:gd name="connsiteY68" fmla="*/ 2762250 h 2984500"/>
              <a:gd name="connsiteX69" fmla="*/ 889573 w 3431037"/>
              <a:gd name="connsiteY69" fmla="*/ 2709333 h 2984500"/>
              <a:gd name="connsiteX70" fmla="*/ 953073 w 3431037"/>
              <a:gd name="connsiteY70" fmla="*/ 2677583 h 2984500"/>
              <a:gd name="connsiteX71" fmla="*/ 1005990 w 3431037"/>
              <a:gd name="connsiteY71" fmla="*/ 2645833 h 2984500"/>
              <a:gd name="connsiteX72" fmla="*/ 1185906 w 3431037"/>
              <a:gd name="connsiteY72" fmla="*/ 2518833 h 2984500"/>
              <a:gd name="connsiteX73" fmla="*/ 1228240 w 3431037"/>
              <a:gd name="connsiteY73" fmla="*/ 2455333 h 2984500"/>
              <a:gd name="connsiteX74" fmla="*/ 1408156 w 3431037"/>
              <a:gd name="connsiteY74" fmla="*/ 2328333 h 2984500"/>
              <a:gd name="connsiteX75" fmla="*/ 1461073 w 3431037"/>
              <a:gd name="connsiteY75" fmla="*/ 2264833 h 2984500"/>
              <a:gd name="connsiteX76" fmla="*/ 1513990 w 3431037"/>
              <a:gd name="connsiteY76" fmla="*/ 2233083 h 2984500"/>
              <a:gd name="connsiteX77" fmla="*/ 1619823 w 3431037"/>
              <a:gd name="connsiteY77" fmla="*/ 2169583 h 2984500"/>
              <a:gd name="connsiteX78" fmla="*/ 1704490 w 3431037"/>
              <a:gd name="connsiteY78" fmla="*/ 2063750 h 2984500"/>
              <a:gd name="connsiteX79" fmla="*/ 1789156 w 3431037"/>
              <a:gd name="connsiteY79" fmla="*/ 2000250 h 2984500"/>
              <a:gd name="connsiteX80" fmla="*/ 1842073 w 3431037"/>
              <a:gd name="connsiteY80" fmla="*/ 1968500 h 2984500"/>
              <a:gd name="connsiteX81" fmla="*/ 1894990 w 3431037"/>
              <a:gd name="connsiteY81" fmla="*/ 1926166 h 2984500"/>
              <a:gd name="connsiteX82" fmla="*/ 2011406 w 3431037"/>
              <a:gd name="connsiteY82" fmla="*/ 1852083 h 2984500"/>
              <a:gd name="connsiteX83" fmla="*/ 2127823 w 3431037"/>
              <a:gd name="connsiteY83" fmla="*/ 1714500 h 2984500"/>
              <a:gd name="connsiteX84" fmla="*/ 2244240 w 3431037"/>
              <a:gd name="connsiteY84" fmla="*/ 1629833 h 2984500"/>
              <a:gd name="connsiteX85" fmla="*/ 2339490 w 3431037"/>
              <a:gd name="connsiteY85" fmla="*/ 1555750 h 2984500"/>
              <a:gd name="connsiteX86" fmla="*/ 2381823 w 3431037"/>
              <a:gd name="connsiteY86" fmla="*/ 1524000 h 2984500"/>
              <a:gd name="connsiteX87" fmla="*/ 2455906 w 3431037"/>
              <a:gd name="connsiteY87" fmla="*/ 1449916 h 2984500"/>
              <a:gd name="connsiteX88" fmla="*/ 2529990 w 3431037"/>
              <a:gd name="connsiteY88" fmla="*/ 1397000 h 2984500"/>
              <a:gd name="connsiteX89" fmla="*/ 2572323 w 3431037"/>
              <a:gd name="connsiteY89" fmla="*/ 1365250 h 2984500"/>
              <a:gd name="connsiteX90" fmla="*/ 2625240 w 3431037"/>
              <a:gd name="connsiteY90" fmla="*/ 1333500 h 2984500"/>
              <a:gd name="connsiteX91" fmla="*/ 2678156 w 3431037"/>
              <a:gd name="connsiteY91" fmla="*/ 1291166 h 2984500"/>
              <a:gd name="connsiteX92" fmla="*/ 2731073 w 3431037"/>
              <a:gd name="connsiteY92" fmla="*/ 1270000 h 2984500"/>
              <a:gd name="connsiteX93" fmla="*/ 2794573 w 3431037"/>
              <a:gd name="connsiteY93" fmla="*/ 1238250 h 2984500"/>
              <a:gd name="connsiteX94" fmla="*/ 2868656 w 3431037"/>
              <a:gd name="connsiteY94" fmla="*/ 1174750 h 2984500"/>
              <a:gd name="connsiteX95" fmla="*/ 2953323 w 3431037"/>
              <a:gd name="connsiteY95" fmla="*/ 1121833 h 2984500"/>
              <a:gd name="connsiteX96" fmla="*/ 3016823 w 3431037"/>
              <a:gd name="connsiteY96" fmla="*/ 1037166 h 2984500"/>
              <a:gd name="connsiteX97" fmla="*/ 3069740 w 3431037"/>
              <a:gd name="connsiteY97" fmla="*/ 963083 h 2984500"/>
              <a:gd name="connsiteX98" fmla="*/ 3101490 w 3431037"/>
              <a:gd name="connsiteY98" fmla="*/ 931333 h 2984500"/>
              <a:gd name="connsiteX99" fmla="*/ 3122656 w 3431037"/>
              <a:gd name="connsiteY99" fmla="*/ 899583 h 2984500"/>
              <a:gd name="connsiteX100" fmla="*/ 3164990 w 3431037"/>
              <a:gd name="connsiteY100" fmla="*/ 857250 h 2984500"/>
              <a:gd name="connsiteX101" fmla="*/ 3196740 w 3431037"/>
              <a:gd name="connsiteY101" fmla="*/ 836083 h 2984500"/>
              <a:gd name="connsiteX102" fmla="*/ 3260240 w 3431037"/>
              <a:gd name="connsiteY102" fmla="*/ 751416 h 2984500"/>
              <a:gd name="connsiteX103" fmla="*/ 3302573 w 3431037"/>
              <a:gd name="connsiteY103" fmla="*/ 709083 h 2984500"/>
              <a:gd name="connsiteX104" fmla="*/ 3355490 w 3431037"/>
              <a:gd name="connsiteY104" fmla="*/ 624416 h 2984500"/>
              <a:gd name="connsiteX105" fmla="*/ 3397823 w 3431037"/>
              <a:gd name="connsiteY105" fmla="*/ 560916 h 2984500"/>
              <a:gd name="connsiteX106" fmla="*/ 3408406 w 3431037"/>
              <a:gd name="connsiteY106" fmla="*/ 529166 h 2984500"/>
              <a:gd name="connsiteX107" fmla="*/ 3408406 w 3431037"/>
              <a:gd name="connsiteY107" fmla="*/ 317500 h 2984500"/>
              <a:gd name="connsiteX108" fmla="*/ 3387240 w 3431037"/>
              <a:gd name="connsiteY108" fmla="*/ 285750 h 2984500"/>
              <a:gd name="connsiteX109" fmla="*/ 3344906 w 3431037"/>
              <a:gd name="connsiteY109" fmla="*/ 211666 h 2984500"/>
              <a:gd name="connsiteX110" fmla="*/ 3302573 w 3431037"/>
              <a:gd name="connsiteY110" fmla="*/ 179916 h 2984500"/>
              <a:gd name="connsiteX111" fmla="*/ 3228490 w 3431037"/>
              <a:gd name="connsiteY111" fmla="*/ 116416 h 2984500"/>
              <a:gd name="connsiteX112" fmla="*/ 3164990 w 3431037"/>
              <a:gd name="connsiteY112" fmla="*/ 95250 h 2984500"/>
              <a:gd name="connsiteX113" fmla="*/ 3090906 w 3431037"/>
              <a:gd name="connsiteY113" fmla="*/ 63500 h 2984500"/>
              <a:gd name="connsiteX114" fmla="*/ 3037990 w 3431037"/>
              <a:gd name="connsiteY114" fmla="*/ 42333 h 2984500"/>
              <a:gd name="connsiteX115" fmla="*/ 3006240 w 3431037"/>
              <a:gd name="connsiteY115" fmla="*/ 21166 h 2984500"/>
              <a:gd name="connsiteX116" fmla="*/ 2826323 w 3431037"/>
              <a:gd name="connsiteY116" fmla="*/ 0 h 2984500"/>
              <a:gd name="connsiteX117" fmla="*/ 2561740 w 3431037"/>
              <a:gd name="connsiteY117" fmla="*/ 10583 h 2984500"/>
              <a:gd name="connsiteX118" fmla="*/ 2498240 w 3431037"/>
              <a:gd name="connsiteY118" fmla="*/ 31750 h 2984500"/>
              <a:gd name="connsiteX119" fmla="*/ 2466490 w 3431037"/>
              <a:gd name="connsiteY119" fmla="*/ 42333 h 2984500"/>
              <a:gd name="connsiteX120" fmla="*/ 2371240 w 3431037"/>
              <a:gd name="connsiteY120" fmla="*/ 116416 h 2984500"/>
              <a:gd name="connsiteX121" fmla="*/ 2339490 w 3431037"/>
              <a:gd name="connsiteY121" fmla="*/ 116416 h 29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431037" h="2984500">
                <a:moveTo>
                  <a:pt x="2477073" y="84666"/>
                </a:moveTo>
                <a:cubicBezTo>
                  <a:pt x="2466490" y="91722"/>
                  <a:pt x="2456490" y="99742"/>
                  <a:pt x="2445323" y="105833"/>
                </a:cubicBezTo>
                <a:cubicBezTo>
                  <a:pt x="2417622" y="120942"/>
                  <a:pt x="2360656" y="148166"/>
                  <a:pt x="2360656" y="148166"/>
                </a:cubicBezTo>
                <a:cubicBezTo>
                  <a:pt x="2233474" y="275351"/>
                  <a:pt x="2383276" y="131082"/>
                  <a:pt x="2286573" y="211666"/>
                </a:cubicBezTo>
                <a:cubicBezTo>
                  <a:pt x="2275075" y="221248"/>
                  <a:pt x="2267002" y="234716"/>
                  <a:pt x="2254823" y="243416"/>
                </a:cubicBezTo>
                <a:cubicBezTo>
                  <a:pt x="2241985" y="252586"/>
                  <a:pt x="2226281" y="256921"/>
                  <a:pt x="2212490" y="264583"/>
                </a:cubicBezTo>
                <a:cubicBezTo>
                  <a:pt x="2194508" y="274573"/>
                  <a:pt x="2177212" y="285750"/>
                  <a:pt x="2159573" y="296333"/>
                </a:cubicBezTo>
                <a:cubicBezTo>
                  <a:pt x="2152517" y="306916"/>
                  <a:pt x="2144717" y="317039"/>
                  <a:pt x="2138406" y="328083"/>
                </a:cubicBezTo>
                <a:cubicBezTo>
                  <a:pt x="2130579" y="341781"/>
                  <a:pt x="2125601" y="357037"/>
                  <a:pt x="2117240" y="370416"/>
                </a:cubicBezTo>
                <a:cubicBezTo>
                  <a:pt x="2107891" y="385374"/>
                  <a:pt x="2095274" y="398073"/>
                  <a:pt x="2085490" y="412750"/>
                </a:cubicBezTo>
                <a:cubicBezTo>
                  <a:pt x="2039538" y="481678"/>
                  <a:pt x="2075591" y="451099"/>
                  <a:pt x="2021990" y="486833"/>
                </a:cubicBezTo>
                <a:cubicBezTo>
                  <a:pt x="2007879" y="508000"/>
                  <a:pt x="1991033" y="527579"/>
                  <a:pt x="1979656" y="550333"/>
                </a:cubicBezTo>
                <a:cubicBezTo>
                  <a:pt x="1972601" y="564444"/>
                  <a:pt x="1967660" y="579828"/>
                  <a:pt x="1958490" y="592666"/>
                </a:cubicBezTo>
                <a:cubicBezTo>
                  <a:pt x="1949791" y="604845"/>
                  <a:pt x="1937323" y="613833"/>
                  <a:pt x="1926740" y="624416"/>
                </a:cubicBezTo>
                <a:cubicBezTo>
                  <a:pt x="1919684" y="645583"/>
                  <a:pt x="1918960" y="670067"/>
                  <a:pt x="1905573" y="687916"/>
                </a:cubicBezTo>
                <a:cubicBezTo>
                  <a:pt x="1844730" y="769041"/>
                  <a:pt x="1903975" y="699831"/>
                  <a:pt x="1842073" y="751416"/>
                </a:cubicBezTo>
                <a:cubicBezTo>
                  <a:pt x="1830575" y="760998"/>
                  <a:pt x="1822502" y="774466"/>
                  <a:pt x="1810323" y="783166"/>
                </a:cubicBezTo>
                <a:cubicBezTo>
                  <a:pt x="1787435" y="799515"/>
                  <a:pt x="1762152" y="806279"/>
                  <a:pt x="1736240" y="814916"/>
                </a:cubicBezTo>
                <a:cubicBezTo>
                  <a:pt x="1633879" y="891686"/>
                  <a:pt x="1742960" y="816848"/>
                  <a:pt x="1662156" y="857250"/>
                </a:cubicBezTo>
                <a:cubicBezTo>
                  <a:pt x="1650779" y="862938"/>
                  <a:pt x="1641450" y="872105"/>
                  <a:pt x="1630406" y="878416"/>
                </a:cubicBezTo>
                <a:cubicBezTo>
                  <a:pt x="1616708" y="886243"/>
                  <a:pt x="1601771" y="891755"/>
                  <a:pt x="1588073" y="899583"/>
                </a:cubicBezTo>
                <a:cubicBezTo>
                  <a:pt x="1530630" y="932408"/>
                  <a:pt x="1582783" y="911930"/>
                  <a:pt x="1524573" y="931333"/>
                </a:cubicBezTo>
                <a:cubicBezTo>
                  <a:pt x="1503406" y="945444"/>
                  <a:pt x="1483826" y="962289"/>
                  <a:pt x="1461073" y="973666"/>
                </a:cubicBezTo>
                <a:cubicBezTo>
                  <a:pt x="1435194" y="986606"/>
                  <a:pt x="1409429" y="997301"/>
                  <a:pt x="1386990" y="1016000"/>
                </a:cubicBezTo>
                <a:cubicBezTo>
                  <a:pt x="1375492" y="1025582"/>
                  <a:pt x="1365823" y="1037167"/>
                  <a:pt x="1355240" y="1047750"/>
                </a:cubicBezTo>
                <a:cubicBezTo>
                  <a:pt x="1331719" y="1118307"/>
                  <a:pt x="1364648" y="1047748"/>
                  <a:pt x="1312906" y="1090083"/>
                </a:cubicBezTo>
                <a:cubicBezTo>
                  <a:pt x="1282016" y="1115357"/>
                  <a:pt x="1256462" y="1146528"/>
                  <a:pt x="1228240" y="1174750"/>
                </a:cubicBezTo>
                <a:lnTo>
                  <a:pt x="1164740" y="1238250"/>
                </a:lnTo>
                <a:lnTo>
                  <a:pt x="1132990" y="1270000"/>
                </a:lnTo>
                <a:cubicBezTo>
                  <a:pt x="1122407" y="1280583"/>
                  <a:pt x="1107934" y="1288363"/>
                  <a:pt x="1101240" y="1301750"/>
                </a:cubicBezTo>
                <a:cubicBezTo>
                  <a:pt x="1080569" y="1343091"/>
                  <a:pt x="1083838" y="1340928"/>
                  <a:pt x="1058906" y="1375833"/>
                </a:cubicBezTo>
                <a:cubicBezTo>
                  <a:pt x="1050911" y="1387025"/>
                  <a:pt x="1014307" y="1433283"/>
                  <a:pt x="1005990" y="1449916"/>
                </a:cubicBezTo>
                <a:cubicBezTo>
                  <a:pt x="1001001" y="1459894"/>
                  <a:pt x="1000941" y="1471980"/>
                  <a:pt x="995406" y="1481666"/>
                </a:cubicBezTo>
                <a:cubicBezTo>
                  <a:pt x="986655" y="1496981"/>
                  <a:pt x="973005" y="1509042"/>
                  <a:pt x="963656" y="1524000"/>
                </a:cubicBezTo>
                <a:cubicBezTo>
                  <a:pt x="955295" y="1537379"/>
                  <a:pt x="950607" y="1552805"/>
                  <a:pt x="942490" y="1566333"/>
                </a:cubicBezTo>
                <a:cubicBezTo>
                  <a:pt x="929402" y="1588147"/>
                  <a:pt x="911533" y="1607079"/>
                  <a:pt x="900156" y="1629833"/>
                </a:cubicBezTo>
                <a:cubicBezTo>
                  <a:pt x="893101" y="1643944"/>
                  <a:pt x="888980" y="1659956"/>
                  <a:pt x="878990" y="1672166"/>
                </a:cubicBezTo>
                <a:cubicBezTo>
                  <a:pt x="804289" y="1763467"/>
                  <a:pt x="826857" y="1722899"/>
                  <a:pt x="762573" y="1778000"/>
                </a:cubicBezTo>
                <a:cubicBezTo>
                  <a:pt x="685655" y="1843930"/>
                  <a:pt x="781328" y="1775188"/>
                  <a:pt x="688490" y="1841500"/>
                </a:cubicBezTo>
                <a:cubicBezTo>
                  <a:pt x="678140" y="1848893"/>
                  <a:pt x="666194" y="1854157"/>
                  <a:pt x="656740" y="1862666"/>
                </a:cubicBezTo>
                <a:cubicBezTo>
                  <a:pt x="630781" y="1886029"/>
                  <a:pt x="582656" y="1936750"/>
                  <a:pt x="582656" y="1936750"/>
                </a:cubicBezTo>
                <a:cubicBezTo>
                  <a:pt x="579128" y="1947333"/>
                  <a:pt x="579215" y="1959930"/>
                  <a:pt x="572073" y="1968500"/>
                </a:cubicBezTo>
                <a:cubicBezTo>
                  <a:pt x="560781" y="1982051"/>
                  <a:pt x="543132" y="1988771"/>
                  <a:pt x="529740" y="2000250"/>
                </a:cubicBezTo>
                <a:cubicBezTo>
                  <a:pt x="518376" y="2009990"/>
                  <a:pt x="507730" y="2020636"/>
                  <a:pt x="497990" y="2032000"/>
                </a:cubicBezTo>
                <a:cubicBezTo>
                  <a:pt x="456862" y="2079983"/>
                  <a:pt x="455794" y="2105990"/>
                  <a:pt x="392156" y="2148416"/>
                </a:cubicBezTo>
                <a:cubicBezTo>
                  <a:pt x="347953" y="2177885"/>
                  <a:pt x="369400" y="2160589"/>
                  <a:pt x="328656" y="2201333"/>
                </a:cubicBezTo>
                <a:cubicBezTo>
                  <a:pt x="321601" y="2215444"/>
                  <a:pt x="317590" y="2231546"/>
                  <a:pt x="307490" y="2243666"/>
                </a:cubicBezTo>
                <a:cubicBezTo>
                  <a:pt x="299347" y="2253438"/>
                  <a:pt x="286090" y="2257440"/>
                  <a:pt x="275740" y="2264833"/>
                </a:cubicBezTo>
                <a:cubicBezTo>
                  <a:pt x="261386" y="2275085"/>
                  <a:pt x="247517" y="2286000"/>
                  <a:pt x="233406" y="2296583"/>
                </a:cubicBezTo>
                <a:cubicBezTo>
                  <a:pt x="176966" y="2381245"/>
                  <a:pt x="251042" y="2278948"/>
                  <a:pt x="180490" y="2349500"/>
                </a:cubicBezTo>
                <a:cubicBezTo>
                  <a:pt x="171496" y="2358494"/>
                  <a:pt x="166955" y="2371074"/>
                  <a:pt x="159323" y="2381250"/>
                </a:cubicBezTo>
                <a:cubicBezTo>
                  <a:pt x="118223" y="2436050"/>
                  <a:pt x="120859" y="2430297"/>
                  <a:pt x="74656" y="2476500"/>
                </a:cubicBezTo>
                <a:cubicBezTo>
                  <a:pt x="67601" y="2494139"/>
                  <a:pt x="59982" y="2511562"/>
                  <a:pt x="53490" y="2529416"/>
                </a:cubicBezTo>
                <a:cubicBezTo>
                  <a:pt x="45865" y="2550384"/>
                  <a:pt x="41556" y="2572604"/>
                  <a:pt x="32323" y="2592916"/>
                </a:cubicBezTo>
                <a:cubicBezTo>
                  <a:pt x="23811" y="2611643"/>
                  <a:pt x="11156" y="2628194"/>
                  <a:pt x="573" y="2645833"/>
                </a:cubicBezTo>
                <a:cubicBezTo>
                  <a:pt x="4101" y="2691694"/>
                  <a:pt x="0" y="2738793"/>
                  <a:pt x="11156" y="2783416"/>
                </a:cubicBezTo>
                <a:cubicBezTo>
                  <a:pt x="14786" y="2797936"/>
                  <a:pt x="33324" y="2803668"/>
                  <a:pt x="42906" y="2815166"/>
                </a:cubicBezTo>
                <a:cubicBezTo>
                  <a:pt x="51049" y="2824937"/>
                  <a:pt x="57762" y="2835872"/>
                  <a:pt x="64073" y="2846916"/>
                </a:cubicBezTo>
                <a:cubicBezTo>
                  <a:pt x="71901" y="2860614"/>
                  <a:pt x="75140" y="2877130"/>
                  <a:pt x="85240" y="2889250"/>
                </a:cubicBezTo>
                <a:cubicBezTo>
                  <a:pt x="93383" y="2899021"/>
                  <a:pt x="107219" y="2902273"/>
                  <a:pt x="116990" y="2910416"/>
                </a:cubicBezTo>
                <a:cubicBezTo>
                  <a:pt x="174132" y="2958034"/>
                  <a:pt x="119665" y="2933517"/>
                  <a:pt x="201656" y="2963333"/>
                </a:cubicBezTo>
                <a:cubicBezTo>
                  <a:pt x="222624" y="2970958"/>
                  <a:pt x="265156" y="2984500"/>
                  <a:pt x="265156" y="2984500"/>
                </a:cubicBezTo>
                <a:cubicBezTo>
                  <a:pt x="332184" y="2980972"/>
                  <a:pt x="399395" y="2979993"/>
                  <a:pt x="466240" y="2973916"/>
                </a:cubicBezTo>
                <a:cubicBezTo>
                  <a:pt x="477350" y="2972906"/>
                  <a:pt x="487834" y="2967949"/>
                  <a:pt x="497990" y="2963333"/>
                </a:cubicBezTo>
                <a:cubicBezTo>
                  <a:pt x="526715" y="2950276"/>
                  <a:pt x="555599" y="2937234"/>
                  <a:pt x="582656" y="2921000"/>
                </a:cubicBezTo>
                <a:cubicBezTo>
                  <a:pt x="600295" y="2910417"/>
                  <a:pt x="618129" y="2900152"/>
                  <a:pt x="635573" y="2889250"/>
                </a:cubicBezTo>
                <a:cubicBezTo>
                  <a:pt x="646359" y="2882509"/>
                  <a:pt x="655946" y="2873771"/>
                  <a:pt x="667323" y="2868083"/>
                </a:cubicBezTo>
                <a:cubicBezTo>
                  <a:pt x="677301" y="2863094"/>
                  <a:pt x="688490" y="2861028"/>
                  <a:pt x="699073" y="2857500"/>
                </a:cubicBezTo>
                <a:cubicBezTo>
                  <a:pt x="836402" y="2720171"/>
                  <a:pt x="690661" y="2852525"/>
                  <a:pt x="826073" y="2762250"/>
                </a:cubicBezTo>
                <a:cubicBezTo>
                  <a:pt x="848998" y="2746966"/>
                  <a:pt x="866648" y="2724617"/>
                  <a:pt x="889573" y="2709333"/>
                </a:cubicBezTo>
                <a:cubicBezTo>
                  <a:pt x="909263" y="2696206"/>
                  <a:pt x="932298" y="2688915"/>
                  <a:pt x="953073" y="2677583"/>
                </a:cubicBezTo>
                <a:cubicBezTo>
                  <a:pt x="971132" y="2667733"/>
                  <a:pt x="988994" y="2657421"/>
                  <a:pt x="1005990" y="2645833"/>
                </a:cubicBezTo>
                <a:cubicBezTo>
                  <a:pt x="1066642" y="2604479"/>
                  <a:pt x="1185906" y="2518833"/>
                  <a:pt x="1185906" y="2518833"/>
                </a:cubicBezTo>
                <a:cubicBezTo>
                  <a:pt x="1200017" y="2497666"/>
                  <a:pt x="1209416" y="2472445"/>
                  <a:pt x="1228240" y="2455333"/>
                </a:cubicBezTo>
                <a:cubicBezTo>
                  <a:pt x="1362231" y="2333524"/>
                  <a:pt x="1247261" y="2521406"/>
                  <a:pt x="1408156" y="2328333"/>
                </a:cubicBezTo>
                <a:cubicBezTo>
                  <a:pt x="1425795" y="2307166"/>
                  <a:pt x="1440593" y="2283265"/>
                  <a:pt x="1461073" y="2264833"/>
                </a:cubicBezTo>
                <a:cubicBezTo>
                  <a:pt x="1476363" y="2251072"/>
                  <a:pt x="1496874" y="2244493"/>
                  <a:pt x="1513990" y="2233083"/>
                </a:cubicBezTo>
                <a:cubicBezTo>
                  <a:pt x="1605890" y="2171817"/>
                  <a:pt x="1499445" y="2229772"/>
                  <a:pt x="1619823" y="2169583"/>
                </a:cubicBezTo>
                <a:cubicBezTo>
                  <a:pt x="1648045" y="2134305"/>
                  <a:pt x="1668348" y="2090857"/>
                  <a:pt x="1704490" y="2063750"/>
                </a:cubicBezTo>
                <a:cubicBezTo>
                  <a:pt x="1732712" y="2042583"/>
                  <a:pt x="1758906" y="2018400"/>
                  <a:pt x="1789156" y="2000250"/>
                </a:cubicBezTo>
                <a:cubicBezTo>
                  <a:pt x="1806795" y="1989667"/>
                  <a:pt x="1825221" y="1980296"/>
                  <a:pt x="1842073" y="1968500"/>
                </a:cubicBezTo>
                <a:cubicBezTo>
                  <a:pt x="1860579" y="1955546"/>
                  <a:pt x="1876484" y="1939120"/>
                  <a:pt x="1894990" y="1926166"/>
                </a:cubicBezTo>
                <a:cubicBezTo>
                  <a:pt x="1922199" y="1907120"/>
                  <a:pt x="1989560" y="1873929"/>
                  <a:pt x="2011406" y="1852083"/>
                </a:cubicBezTo>
                <a:cubicBezTo>
                  <a:pt x="2241325" y="1622164"/>
                  <a:pt x="1942868" y="1880958"/>
                  <a:pt x="2127823" y="1714500"/>
                </a:cubicBezTo>
                <a:cubicBezTo>
                  <a:pt x="2186172" y="1661986"/>
                  <a:pt x="2178198" y="1678263"/>
                  <a:pt x="2244240" y="1629833"/>
                </a:cubicBezTo>
                <a:cubicBezTo>
                  <a:pt x="2276676" y="1606047"/>
                  <a:pt x="2307608" y="1580274"/>
                  <a:pt x="2339490" y="1555750"/>
                </a:cubicBezTo>
                <a:cubicBezTo>
                  <a:pt x="2353471" y="1544995"/>
                  <a:pt x="2369351" y="1536473"/>
                  <a:pt x="2381823" y="1524000"/>
                </a:cubicBezTo>
                <a:cubicBezTo>
                  <a:pt x="2406517" y="1499305"/>
                  <a:pt x="2427967" y="1470870"/>
                  <a:pt x="2455906" y="1449916"/>
                </a:cubicBezTo>
                <a:cubicBezTo>
                  <a:pt x="2594302" y="1346120"/>
                  <a:pt x="2421631" y="1474399"/>
                  <a:pt x="2529990" y="1397000"/>
                </a:cubicBezTo>
                <a:cubicBezTo>
                  <a:pt x="2544343" y="1386748"/>
                  <a:pt x="2557647" y="1375034"/>
                  <a:pt x="2572323" y="1365250"/>
                </a:cubicBezTo>
                <a:cubicBezTo>
                  <a:pt x="2589439" y="1353840"/>
                  <a:pt x="2608388" y="1345296"/>
                  <a:pt x="2625240" y="1333500"/>
                </a:cubicBezTo>
                <a:cubicBezTo>
                  <a:pt x="2643745" y="1320546"/>
                  <a:pt x="2658786" y="1302788"/>
                  <a:pt x="2678156" y="1291166"/>
                </a:cubicBezTo>
                <a:cubicBezTo>
                  <a:pt x="2694446" y="1281392"/>
                  <a:pt x="2713778" y="1277861"/>
                  <a:pt x="2731073" y="1270000"/>
                </a:cubicBezTo>
                <a:cubicBezTo>
                  <a:pt x="2752617" y="1260207"/>
                  <a:pt x="2774280" y="1250426"/>
                  <a:pt x="2794573" y="1238250"/>
                </a:cubicBezTo>
                <a:cubicBezTo>
                  <a:pt x="2851192" y="1204278"/>
                  <a:pt x="2822471" y="1213238"/>
                  <a:pt x="2868656" y="1174750"/>
                </a:cubicBezTo>
                <a:cubicBezTo>
                  <a:pt x="2882620" y="1163113"/>
                  <a:pt x="2945942" y="1126261"/>
                  <a:pt x="2953323" y="1121833"/>
                </a:cubicBezTo>
                <a:cubicBezTo>
                  <a:pt x="2974490" y="1093611"/>
                  <a:pt x="2997254" y="1066519"/>
                  <a:pt x="3016823" y="1037166"/>
                </a:cubicBezTo>
                <a:cubicBezTo>
                  <a:pt x="3033575" y="1012039"/>
                  <a:pt x="3050050" y="986055"/>
                  <a:pt x="3069740" y="963083"/>
                </a:cubicBezTo>
                <a:cubicBezTo>
                  <a:pt x="3079480" y="951719"/>
                  <a:pt x="3091908" y="942831"/>
                  <a:pt x="3101490" y="931333"/>
                </a:cubicBezTo>
                <a:cubicBezTo>
                  <a:pt x="3109633" y="921562"/>
                  <a:pt x="3114378" y="909240"/>
                  <a:pt x="3122656" y="899583"/>
                </a:cubicBezTo>
                <a:cubicBezTo>
                  <a:pt x="3135643" y="884431"/>
                  <a:pt x="3149838" y="870237"/>
                  <a:pt x="3164990" y="857250"/>
                </a:cubicBezTo>
                <a:cubicBezTo>
                  <a:pt x="3174648" y="848972"/>
                  <a:pt x="3188231" y="845537"/>
                  <a:pt x="3196740" y="836083"/>
                </a:cubicBezTo>
                <a:cubicBezTo>
                  <a:pt x="3220340" y="809861"/>
                  <a:pt x="3235295" y="776361"/>
                  <a:pt x="3260240" y="751416"/>
                </a:cubicBezTo>
                <a:cubicBezTo>
                  <a:pt x="3274351" y="737305"/>
                  <a:pt x="3289432" y="724101"/>
                  <a:pt x="3302573" y="709083"/>
                </a:cubicBezTo>
                <a:cubicBezTo>
                  <a:pt x="3349473" y="655483"/>
                  <a:pt x="3321351" y="681315"/>
                  <a:pt x="3355490" y="624416"/>
                </a:cubicBezTo>
                <a:cubicBezTo>
                  <a:pt x="3368578" y="602602"/>
                  <a:pt x="3383712" y="582083"/>
                  <a:pt x="3397823" y="560916"/>
                </a:cubicBezTo>
                <a:cubicBezTo>
                  <a:pt x="3401351" y="550333"/>
                  <a:pt x="3405341" y="539893"/>
                  <a:pt x="3408406" y="529166"/>
                </a:cubicBezTo>
                <a:cubicBezTo>
                  <a:pt x="3431037" y="449958"/>
                  <a:pt x="3426390" y="431401"/>
                  <a:pt x="3408406" y="317500"/>
                </a:cubicBezTo>
                <a:cubicBezTo>
                  <a:pt x="3406422" y="304936"/>
                  <a:pt x="3393551" y="296794"/>
                  <a:pt x="3387240" y="285750"/>
                </a:cubicBezTo>
                <a:cubicBezTo>
                  <a:pt x="3376172" y="266381"/>
                  <a:pt x="3362097" y="228857"/>
                  <a:pt x="3344906" y="211666"/>
                </a:cubicBezTo>
                <a:cubicBezTo>
                  <a:pt x="3332433" y="199193"/>
                  <a:pt x="3315965" y="191395"/>
                  <a:pt x="3302573" y="179916"/>
                </a:cubicBezTo>
                <a:cubicBezTo>
                  <a:pt x="3272920" y="154499"/>
                  <a:pt x="3265627" y="134984"/>
                  <a:pt x="3228490" y="116416"/>
                </a:cubicBezTo>
                <a:cubicBezTo>
                  <a:pt x="3208534" y="106438"/>
                  <a:pt x="3164990" y="95250"/>
                  <a:pt x="3164990" y="95250"/>
                </a:cubicBezTo>
                <a:cubicBezTo>
                  <a:pt x="3109183" y="58045"/>
                  <a:pt x="3159250" y="86281"/>
                  <a:pt x="3090906" y="63500"/>
                </a:cubicBezTo>
                <a:cubicBezTo>
                  <a:pt x="3072883" y="57492"/>
                  <a:pt x="3054982" y="50829"/>
                  <a:pt x="3037990" y="42333"/>
                </a:cubicBezTo>
                <a:cubicBezTo>
                  <a:pt x="3026613" y="36644"/>
                  <a:pt x="3017931" y="26176"/>
                  <a:pt x="3006240" y="21166"/>
                </a:cubicBezTo>
                <a:cubicBezTo>
                  <a:pt x="2963443" y="2825"/>
                  <a:pt x="2838764" y="957"/>
                  <a:pt x="2826323" y="0"/>
                </a:cubicBezTo>
                <a:cubicBezTo>
                  <a:pt x="2738129" y="3528"/>
                  <a:pt x="2649594" y="2081"/>
                  <a:pt x="2561740" y="10583"/>
                </a:cubicBezTo>
                <a:cubicBezTo>
                  <a:pt x="2539532" y="12732"/>
                  <a:pt x="2519407" y="24694"/>
                  <a:pt x="2498240" y="31750"/>
                </a:cubicBezTo>
                <a:lnTo>
                  <a:pt x="2466490" y="42333"/>
                </a:lnTo>
                <a:cubicBezTo>
                  <a:pt x="2446543" y="62280"/>
                  <a:pt x="2396558" y="116416"/>
                  <a:pt x="2371240" y="116416"/>
                </a:cubicBezTo>
                <a:lnTo>
                  <a:pt x="2339490" y="116416"/>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914400" y="5181601"/>
            <a:ext cx="4419600" cy="1200329"/>
          </a:xfrm>
          <a:prstGeom prst="rect">
            <a:avLst/>
          </a:prstGeom>
          <a:noFill/>
        </p:spPr>
        <p:txBody>
          <a:bodyPr wrap="square" rtlCol="0">
            <a:spAutoFit/>
          </a:bodyPr>
          <a:lstStyle/>
          <a:p>
            <a:pPr marL="0" lvl="1"/>
            <a:r>
              <a:rPr lang="en-US" altLang="zh-TW" dirty="0" smtClean="0"/>
              <a:t>Approximately 9 samples (33%) fall off the diagonal </a:t>
            </a:r>
            <a:r>
              <a:rPr lang="en-US" altLang="zh-TW" dirty="0" err="1" smtClean="0">
                <a:latin typeface="Wingdings"/>
                <a:ea typeface="Wingdings"/>
                <a:cs typeface="Wingdings"/>
              </a:rPr>
              <a:t></a:t>
            </a:r>
            <a:r>
              <a:rPr lang="en-US" altLang="zh-TW" dirty="0" smtClean="0"/>
              <a:t> one data platform out-performed the other for these patients</a:t>
            </a:r>
          </a:p>
          <a:p>
            <a:endParaRPr lang="en-US" dirty="0"/>
          </a:p>
        </p:txBody>
      </p:sp>
    </p:spTree>
    <p:extLst>
      <p:ext uri="{BB962C8B-B14F-4D97-AF65-F5344CB8AC3E}">
        <p14:creationId xmlns:p14="http://schemas.microsoft.com/office/powerpoint/2010/main" val="190279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kumimoji="1" lang="en-AU" altLang="zh-TW" sz="2800" dirty="0" smtClean="0"/>
              <a:t>Summary so far …</a:t>
            </a:r>
            <a:endParaRPr kumimoji="1" lang="zh-TW" altLang="en-US" sz="2800" dirty="0"/>
          </a:p>
        </p:txBody>
      </p:sp>
      <p:sp>
        <p:nvSpPr>
          <p:cNvPr id="6" name="Content Placeholder 5"/>
          <p:cNvSpPr>
            <a:spLocks noGrp="1"/>
          </p:cNvSpPr>
          <p:nvPr>
            <p:ph idx="1"/>
          </p:nvPr>
        </p:nvSpPr>
        <p:spPr>
          <a:xfrm>
            <a:off x="179512" y="1700809"/>
            <a:ext cx="8662989" cy="3960440"/>
          </a:xfrm>
        </p:spPr>
        <p:txBody>
          <a:bodyPr>
            <a:normAutofit/>
          </a:bodyPr>
          <a:lstStyle/>
          <a:p>
            <a:r>
              <a:rPr kumimoji="1" lang="en-AU" altLang="zh-TW" dirty="0" smtClean="0"/>
              <a:t>Clinical features through </a:t>
            </a:r>
            <a:r>
              <a:rPr kumimoji="1" lang="en-AU" altLang="zh-TW" dirty="0" err="1" smtClean="0"/>
              <a:t>mBMI</a:t>
            </a:r>
            <a:r>
              <a:rPr kumimoji="1" lang="en-AU" altLang="zh-TW" dirty="0" smtClean="0"/>
              <a:t> approach</a:t>
            </a:r>
          </a:p>
          <a:p>
            <a:r>
              <a:rPr kumimoji="1" lang="en-AU" altLang="zh-TW" dirty="0" smtClean="0"/>
              <a:t>Clinical + mRNA gene expression works really well</a:t>
            </a:r>
          </a:p>
          <a:p>
            <a:endParaRPr kumimoji="1" lang="en-AU" altLang="zh-TW" dirty="0" smtClean="0"/>
          </a:p>
          <a:p>
            <a:r>
              <a:rPr kumimoji="1" lang="en-AU" altLang="zh-TW" dirty="0" smtClean="0"/>
              <a:t>Adding more than one </a:t>
            </a:r>
            <a:r>
              <a:rPr kumimoji="1" lang="en-AU" altLang="zh-TW" dirty="0" err="1" smtClean="0"/>
              <a:t>omics</a:t>
            </a:r>
            <a:r>
              <a:rPr kumimoji="1" lang="en-AU" altLang="zh-TW" dirty="0" smtClean="0"/>
              <a:t> platform did n</a:t>
            </a:r>
            <a:r>
              <a:rPr kumimoji="1" lang="fr-FR" altLang="zh-TW" dirty="0"/>
              <a:t>o</a:t>
            </a:r>
            <a:r>
              <a:rPr kumimoji="1" lang="en-AU" altLang="zh-TW" dirty="0" smtClean="0"/>
              <a:t>t perform as well as hoped</a:t>
            </a:r>
          </a:p>
          <a:p>
            <a:r>
              <a:rPr kumimoji="1" lang="en-AU" altLang="zh-TW" dirty="0" smtClean="0"/>
              <a:t>Different platforms are classifying different sets of patients correctly</a:t>
            </a:r>
          </a:p>
          <a:p>
            <a:endParaRPr lang="en-AU" altLang="zh-TW" dirty="0" smtClean="0"/>
          </a:p>
          <a:p>
            <a:r>
              <a:rPr lang="en-AU" altLang="zh-TW" dirty="0" smtClean="0"/>
              <a:t>Interaction </a:t>
            </a:r>
            <a:r>
              <a:rPr lang="en-AU" altLang="zh-TW" dirty="0"/>
              <a:t>effects are difficult to find when </a:t>
            </a:r>
            <a:r>
              <a:rPr lang="en-AU" altLang="zh-TW" i="1" dirty="0"/>
              <a:t>p</a:t>
            </a:r>
            <a:r>
              <a:rPr lang="en-AU" altLang="zh-TW" dirty="0"/>
              <a:t> is </a:t>
            </a:r>
            <a:r>
              <a:rPr lang="en-AU" altLang="zh-TW" dirty="0" smtClean="0"/>
              <a:t>large</a:t>
            </a:r>
          </a:p>
        </p:txBody>
      </p:sp>
    </p:spTree>
    <p:extLst>
      <p:ext uri="{BB962C8B-B14F-4D97-AF65-F5344CB8AC3E}">
        <p14:creationId xmlns:p14="http://schemas.microsoft.com/office/powerpoint/2010/main" val="8995860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sp>
        <p:nvSpPr>
          <p:cNvPr id="2" name="Title 1"/>
          <p:cNvSpPr>
            <a:spLocks noGrp="1"/>
          </p:cNvSpPr>
          <p:nvPr>
            <p:ph type="title"/>
          </p:nvPr>
        </p:nvSpPr>
        <p:spPr/>
        <p:txBody>
          <a:bodyPr/>
          <a:lstStyle/>
          <a:p>
            <a:r>
              <a:rPr lang="en-US" sz="2800" dirty="0" smtClean="0"/>
              <a:t>Motivating simulation example </a:t>
            </a:r>
            <a:r>
              <a:rPr lang="en-US" dirty="0" smtClean="0"/>
              <a:t>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6" name="Picture 5" descr="graphics-unnamed-chunk-2.pdf"/>
          <p:cNvPicPr>
            <a:picLocks noChangeAspect="1"/>
          </p:cNvPicPr>
          <p:nvPr/>
        </p:nvPicPr>
        <p:blipFill rotWithShape="1">
          <a:blip r:embed="rId4">
            <a:extLst>
              <a:ext uri="{28A0092B-C50C-407E-A947-70E740481C1C}">
                <a14:useLocalDpi xmlns:a14="http://schemas.microsoft.com/office/drawing/2010/main" val="0"/>
              </a:ext>
            </a:extLst>
          </a:blip>
          <a:srcRect l="10465" t="7267" r="72828" b="84142"/>
          <a:stretch/>
        </p:blipFill>
        <p:spPr>
          <a:xfrm>
            <a:off x="4256594" y="5961866"/>
            <a:ext cx="1440159" cy="531039"/>
          </a:xfrm>
          <a:prstGeom prst="rect">
            <a:avLst/>
          </a:prstGeom>
        </p:spPr>
      </p:pic>
      <p:sp>
        <p:nvSpPr>
          <p:cNvPr id="24" name="Rectangle 23"/>
          <p:cNvSpPr/>
          <p:nvPr/>
        </p:nvSpPr>
        <p:spPr>
          <a:xfrm>
            <a:off x="4499992" y="5949280"/>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5" name="Group 24"/>
          <p:cNvGrpSpPr/>
          <p:nvPr/>
        </p:nvGrpSpPr>
        <p:grpSpPr>
          <a:xfrm>
            <a:off x="435303" y="1484784"/>
            <a:ext cx="4363986" cy="4896544"/>
            <a:chOff x="2523535" y="1412776"/>
            <a:chExt cx="4363986" cy="4896544"/>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63518" y="1844824"/>
              <a:ext cx="660373" cy="307777"/>
            </a:xfrm>
            <a:prstGeom prst="rect">
              <a:avLst/>
            </a:prstGeom>
            <a:noFill/>
          </p:spPr>
          <p:txBody>
            <a:bodyPr wrap="square" rtlCol="0">
              <a:spAutoFit/>
            </a:bodyPr>
            <a:lstStyle/>
            <a:p>
              <a:r>
                <a:rPr lang="en-AU" sz="1400" dirty="0" smtClean="0"/>
                <a:t>Major</a:t>
              </a:r>
              <a:endParaRPr lang="en-US" sz="1400" dirty="0"/>
            </a:p>
          </p:txBody>
        </p:sp>
        <p:sp>
          <p:nvSpPr>
            <p:cNvPr id="15" name="TextBox 14"/>
            <p:cNvSpPr txBox="1"/>
            <p:nvPr/>
          </p:nvSpPr>
          <p:spPr>
            <a:xfrm>
              <a:off x="4565072" y="1844824"/>
              <a:ext cx="687011" cy="307777"/>
            </a:xfrm>
            <a:prstGeom prst="rect">
              <a:avLst/>
            </a:prstGeom>
            <a:noFill/>
          </p:spPr>
          <p:txBody>
            <a:bodyPr wrap="square" rtlCol="0">
              <a:spAutoFit/>
            </a:bodyPr>
            <a:lstStyle/>
            <a:p>
              <a:r>
                <a:rPr lang="en-AU" sz="1400" dirty="0" smtClean="0"/>
                <a:t>Major</a:t>
              </a:r>
              <a:endParaRPr lang="en-US" sz="1400" dirty="0"/>
            </a:p>
          </p:txBody>
        </p:sp>
        <p:sp>
          <p:nvSpPr>
            <p:cNvPr id="16" name="TextBox 15"/>
            <p:cNvSpPr txBox="1"/>
            <p:nvPr/>
          </p:nvSpPr>
          <p:spPr>
            <a:xfrm>
              <a:off x="5436096" y="1864569"/>
              <a:ext cx="1049274" cy="307777"/>
            </a:xfrm>
            <a:prstGeom prst="rect">
              <a:avLst/>
            </a:prstGeom>
            <a:noFill/>
          </p:spPr>
          <p:txBody>
            <a:bodyPr wrap="square" rtlCol="0">
              <a:spAutoFit/>
            </a:bodyPr>
            <a:lstStyle/>
            <a:p>
              <a:r>
                <a:rPr lang="en-AU" sz="1400" dirty="0" smtClean="0"/>
                <a:t>Minor</a:t>
              </a:r>
              <a:endParaRPr lang="en-US" sz="1400" dirty="0"/>
            </a:p>
          </p:txBody>
        </p:sp>
        <p:sp>
          <p:nvSpPr>
            <p:cNvPr id="17" name="TextBox 16"/>
            <p:cNvSpPr txBox="1"/>
            <p:nvPr/>
          </p:nvSpPr>
          <p:spPr>
            <a:xfrm>
              <a:off x="3738750" y="1844824"/>
              <a:ext cx="1049274" cy="307777"/>
            </a:xfrm>
            <a:prstGeom prst="rect">
              <a:avLst/>
            </a:prstGeom>
            <a:noFill/>
          </p:spPr>
          <p:txBody>
            <a:bodyPr wrap="square" rtlCol="0">
              <a:spAutoFit/>
            </a:bodyPr>
            <a:lstStyle/>
            <a:p>
              <a:r>
                <a:rPr lang="en-AU" sz="1400" dirty="0" smtClean="0"/>
                <a:t>Minor</a:t>
              </a:r>
              <a:endParaRPr lang="en-US" sz="1400" dirty="0"/>
            </a:p>
          </p:txBody>
        </p:sp>
        <p:sp>
          <p:nvSpPr>
            <p:cNvPr id="19" name="TextBox 18"/>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22" name="TextBox 21"/>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24" name="Content Placeholder 1023"/>
          <p:cNvSpPr>
            <a:spLocks noGrp="1"/>
          </p:cNvSpPr>
          <p:nvPr>
            <p:ph sz="half" idx="2"/>
          </p:nvPr>
        </p:nvSpPr>
        <p:spPr/>
        <p:txBody>
          <a:bodyPr/>
          <a:lstStyle/>
          <a:p>
            <a:endParaRPr kumimoji="1" lang="zh-TW" altLang="en-US"/>
          </a:p>
        </p:txBody>
      </p:sp>
    </p:spTree>
    <p:extLst>
      <p:ext uri="{BB962C8B-B14F-4D97-AF65-F5344CB8AC3E}">
        <p14:creationId xmlns:p14="http://schemas.microsoft.com/office/powerpoint/2010/main" val="338637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27" name="Content Placeholder 26"/>
          <p:cNvSpPr>
            <a:spLocks noGrp="1"/>
          </p:cNvSpPr>
          <p:nvPr>
            <p:ph sz="half" idx="2"/>
          </p:nvPr>
        </p:nvSpPr>
        <p:spPr>
          <a:xfrm>
            <a:off x="5004048" y="1773833"/>
            <a:ext cx="4032448" cy="4535487"/>
          </a:xfrm>
        </p:spPr>
        <p:txBody>
          <a:bodyPr/>
          <a:lstStyle/>
          <a:p>
            <a:pPr marL="0" indent="0">
              <a:buNone/>
            </a:pPr>
            <a:r>
              <a:rPr lang="en-US" altLang="zh-TW" u="sng" dirty="0" smtClean="0"/>
              <a:t>Classification</a:t>
            </a:r>
          </a:p>
          <a:p>
            <a:pPr marL="514350" indent="-514350">
              <a:buFont typeface="+mj-lt"/>
              <a:buAutoNum type="arabicPeriod"/>
            </a:pPr>
            <a:r>
              <a:rPr lang="en-US" altLang="zh-TW" dirty="0" smtClean="0"/>
              <a:t>Add </a:t>
            </a:r>
            <a:r>
              <a:rPr lang="en-US" altLang="zh-TW" dirty="0"/>
              <a:t>some noise to the above expected expressions</a:t>
            </a:r>
          </a:p>
          <a:p>
            <a:pPr marL="514350" indent="-514350">
              <a:buFont typeface="+mj-lt"/>
              <a:buAutoNum type="arabicPeriod"/>
            </a:pPr>
            <a:r>
              <a:rPr lang="en-US" altLang="zh-TW" dirty="0"/>
              <a:t>Rank the genes by their ‘differential expressions’</a:t>
            </a:r>
          </a:p>
          <a:p>
            <a:pPr marL="514350" indent="-514350">
              <a:buFont typeface="+mj-lt"/>
              <a:buAutoNum type="arabicPeriod"/>
            </a:pPr>
            <a:r>
              <a:rPr lang="en-US" altLang="zh-TW" dirty="0"/>
              <a:t>Take the three most ‘differentially expressed’ genes</a:t>
            </a:r>
          </a:p>
          <a:p>
            <a:pPr marL="514350" indent="-514350">
              <a:buFont typeface="+mj-lt"/>
              <a:buAutoNum type="arabicPeriod"/>
            </a:pPr>
            <a:r>
              <a:rPr lang="en-US" altLang="zh-TW" dirty="0"/>
              <a:t>Perform a linear discriminant analysis (LDA)</a:t>
            </a:r>
          </a:p>
          <a:p>
            <a:pPr marL="0" indent="0">
              <a:buNone/>
            </a:pPr>
            <a:endParaRPr lang="en-US" altLang="zh-TW" sz="2400" dirty="0"/>
          </a:p>
          <a:p>
            <a:endParaRPr kumimoji="1" lang="zh-TW"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6" name="Picture 5" descr="graphics-unnamed-chunk-2.pdf"/>
          <p:cNvPicPr>
            <a:picLocks noChangeAspect="1"/>
          </p:cNvPicPr>
          <p:nvPr/>
        </p:nvPicPr>
        <p:blipFill rotWithShape="1">
          <a:blip r:embed="rId4">
            <a:extLst>
              <a:ext uri="{28A0092B-C50C-407E-A947-70E740481C1C}">
                <a14:useLocalDpi xmlns:a14="http://schemas.microsoft.com/office/drawing/2010/main" val="0"/>
              </a:ext>
            </a:extLst>
          </a:blip>
          <a:srcRect l="10465" t="7267" r="72828" b="84142"/>
          <a:stretch/>
        </p:blipFill>
        <p:spPr>
          <a:xfrm>
            <a:off x="4256594" y="5961866"/>
            <a:ext cx="1440159" cy="531039"/>
          </a:xfrm>
          <a:prstGeom prst="rect">
            <a:avLst/>
          </a:prstGeom>
        </p:spPr>
      </p:pic>
      <p:sp>
        <p:nvSpPr>
          <p:cNvPr id="24" name="Rectangle 23"/>
          <p:cNvSpPr/>
          <p:nvPr/>
        </p:nvSpPr>
        <p:spPr>
          <a:xfrm>
            <a:off x="4499992" y="5949280"/>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5" name="Group 24"/>
          <p:cNvGrpSpPr/>
          <p:nvPr/>
        </p:nvGrpSpPr>
        <p:grpSpPr>
          <a:xfrm>
            <a:off x="435303" y="1484784"/>
            <a:ext cx="4363986" cy="4896544"/>
            <a:chOff x="2523535" y="1412776"/>
            <a:chExt cx="4363986" cy="4896544"/>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15" name="TextBox 14"/>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16" name="TextBox 15"/>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7" name="TextBox 16"/>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9" name="TextBox 18"/>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22" name="TextBox 21"/>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84794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3" name="Slide Number Placeholder 2"/>
          <p:cNvSpPr>
            <a:spLocks noGrp="1"/>
          </p:cNvSpPr>
          <p:nvPr>
            <p:ph type="sldNum" sz="quarter" idx="12"/>
          </p:nvPr>
        </p:nvSpPr>
        <p:spPr/>
        <p:txBody>
          <a:bodyPr/>
          <a:lstStyle/>
          <a:p>
            <a:fld id="{5EB0718A-1B3D-42D2-9A2B-FB6CFA4B4E8D}" type="slidenum">
              <a:rPr lang="en-AU" smtClean="0"/>
              <a:pPr/>
              <a:t>26</a:t>
            </a:fld>
            <a:endParaRPr lang="en-AU"/>
          </a:p>
        </p:txBody>
      </p:sp>
      <p:sp>
        <p:nvSpPr>
          <p:cNvPr id="5" name="Text Placeholder 4"/>
          <p:cNvSpPr>
            <a:spLocks noGrp="1"/>
          </p:cNvSpPr>
          <p:nvPr>
            <p:ph type="body" sz="quarter" idx="13"/>
          </p:nvPr>
        </p:nvSpPr>
        <p:spPr/>
        <p:txBody>
          <a:bodyPr/>
          <a:lstStyle/>
          <a:p>
            <a:r>
              <a:rPr lang="en-US" altLang="zh-TW" dirty="0"/>
              <a:t>Majority class is better classified</a:t>
            </a:r>
            <a:endParaRPr kumimoji="1" lang="zh-TW" altLang="en-US" dirty="0"/>
          </a:p>
        </p:txBody>
      </p:sp>
      <p:pic>
        <p:nvPicPr>
          <p:cNvPr id="15" name="Picture Placeholder 14" descr="graphics-unnamed-chunk-4.pdf"/>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4788" r="-14788"/>
          <a:stretch>
            <a:fillRect/>
          </a:stretch>
        </p:blipFill>
        <p:spPr/>
      </p:pic>
    </p:spTree>
    <p:extLst>
      <p:ext uri="{BB962C8B-B14F-4D97-AF65-F5344CB8AC3E}">
        <p14:creationId xmlns:p14="http://schemas.microsoft.com/office/powerpoint/2010/main" val="3273992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grpSp>
        <p:nvGrpSpPr>
          <p:cNvPr id="8" name="Group 7"/>
          <p:cNvGrpSpPr/>
          <p:nvPr/>
        </p:nvGrpSpPr>
        <p:grpSpPr>
          <a:xfrm>
            <a:off x="2123728" y="1196752"/>
            <a:ext cx="4464496" cy="1440160"/>
            <a:chOff x="-1044624" y="1484784"/>
            <a:chExt cx="5616624" cy="4392488"/>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grpSp>
          <p:nvGrpSpPr>
            <p:cNvPr id="25" name="Group 24"/>
            <p:cNvGrpSpPr/>
            <p:nvPr/>
          </p:nvGrpSpPr>
          <p:grpSpPr>
            <a:xfrm>
              <a:off x="435303" y="1484784"/>
              <a:ext cx="3895671" cy="4297370"/>
              <a:chOff x="2523535" y="1412776"/>
              <a:chExt cx="3895671" cy="4297370"/>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0" name="TextBox 9"/>
              <p:cNvSpPr txBox="1"/>
              <p:nvPr/>
            </p:nvSpPr>
            <p:spPr>
              <a:xfrm>
                <a:off x="2764832" y="2410882"/>
                <a:ext cx="905907" cy="797910"/>
              </a:xfrm>
              <a:prstGeom prst="rect">
                <a:avLst/>
              </a:prstGeom>
              <a:noFill/>
            </p:spPr>
            <p:txBody>
              <a:bodyPr wrap="square" rtlCol="0">
                <a:spAutoFit/>
              </a:bodyPr>
              <a:lstStyle/>
              <a:p>
                <a:r>
                  <a:rPr lang="en-AU" sz="1100" dirty="0" smtClean="0"/>
                  <a:t>Major</a:t>
                </a:r>
                <a:endParaRPr lang="en-US" sz="1100" dirty="0"/>
              </a:p>
            </p:txBody>
          </p:sp>
          <p:sp>
            <p:nvSpPr>
              <p:cNvPr id="15" name="TextBox 14"/>
              <p:cNvSpPr txBox="1"/>
              <p:nvPr/>
            </p:nvSpPr>
            <p:spPr>
              <a:xfrm>
                <a:off x="4565072" y="2410882"/>
                <a:ext cx="687011" cy="641076"/>
              </a:xfrm>
              <a:prstGeom prst="rect">
                <a:avLst/>
              </a:prstGeom>
              <a:noFill/>
            </p:spPr>
            <p:txBody>
              <a:bodyPr wrap="square" rtlCol="0">
                <a:spAutoFit/>
              </a:bodyPr>
              <a:lstStyle/>
              <a:p>
                <a:r>
                  <a:rPr lang="en-AU" sz="1100" dirty="0" smtClean="0"/>
                  <a:t>Major</a:t>
                </a:r>
                <a:endParaRPr lang="en-US" sz="1100" dirty="0"/>
              </a:p>
            </p:txBody>
          </p:sp>
          <p:sp>
            <p:nvSpPr>
              <p:cNvPr id="16" name="TextBox 15"/>
              <p:cNvSpPr txBox="1"/>
              <p:nvPr/>
            </p:nvSpPr>
            <p:spPr>
              <a:xfrm>
                <a:off x="5369931" y="2410882"/>
                <a:ext cx="1049275" cy="389226"/>
              </a:xfrm>
              <a:prstGeom prst="rect">
                <a:avLst/>
              </a:prstGeom>
              <a:noFill/>
            </p:spPr>
            <p:txBody>
              <a:bodyPr wrap="square" rtlCol="0">
                <a:spAutoFit/>
              </a:bodyPr>
              <a:lstStyle/>
              <a:p>
                <a:r>
                  <a:rPr lang="en-AU" sz="1100" dirty="0" smtClean="0"/>
                  <a:t>Minor</a:t>
                </a:r>
                <a:endParaRPr lang="en-US" sz="1100" dirty="0"/>
              </a:p>
            </p:txBody>
          </p:sp>
          <p:sp>
            <p:nvSpPr>
              <p:cNvPr id="17" name="TextBox 16"/>
              <p:cNvSpPr txBox="1"/>
              <p:nvPr/>
            </p:nvSpPr>
            <p:spPr>
              <a:xfrm>
                <a:off x="3644370" y="2486476"/>
                <a:ext cx="1049275" cy="389226"/>
              </a:xfrm>
              <a:prstGeom prst="rect">
                <a:avLst/>
              </a:prstGeom>
              <a:noFill/>
            </p:spPr>
            <p:txBody>
              <a:bodyPr wrap="square" rtlCol="0">
                <a:spAutoFit/>
              </a:bodyPr>
              <a:lstStyle/>
              <a:p>
                <a:r>
                  <a:rPr lang="en-AU" sz="1100" dirty="0" smtClean="0"/>
                  <a:t>Minor</a:t>
                </a:r>
                <a:endParaRPr lang="en-US" sz="1100" dirty="0"/>
              </a:p>
            </p:txBody>
          </p:sp>
          <p:sp>
            <p:nvSpPr>
              <p:cNvPr id="19" name="TextBox 18"/>
              <p:cNvSpPr txBox="1"/>
              <p:nvPr/>
            </p:nvSpPr>
            <p:spPr>
              <a:xfrm>
                <a:off x="3005160" y="1412776"/>
                <a:ext cx="774752" cy="457912"/>
              </a:xfrm>
              <a:prstGeom prst="rect">
                <a:avLst/>
              </a:prstGeom>
              <a:noFill/>
            </p:spPr>
            <p:txBody>
              <a:bodyPr wrap="square" rtlCol="0">
                <a:spAutoFit/>
              </a:bodyPr>
              <a:lstStyle/>
              <a:p>
                <a:r>
                  <a:rPr lang="en-AU" sz="1400" b="1" dirty="0" smtClean="0">
                    <a:solidFill>
                      <a:schemeClr val="accent1">
                        <a:lumMod val="75000"/>
                      </a:schemeClr>
                    </a:solidFill>
                  </a:rPr>
                  <a:t>GP</a:t>
                </a:r>
                <a:endParaRPr lang="en-US" sz="1400" b="1" dirty="0">
                  <a:solidFill>
                    <a:schemeClr val="accent1">
                      <a:lumMod val="75000"/>
                    </a:schemeClr>
                  </a:solidFill>
                </a:endParaRPr>
              </a:p>
            </p:txBody>
          </p:sp>
          <p:sp>
            <p:nvSpPr>
              <p:cNvPr id="22" name="TextBox 21"/>
              <p:cNvSpPr txBox="1"/>
              <p:nvPr/>
            </p:nvSpPr>
            <p:spPr>
              <a:xfrm>
                <a:off x="4860032" y="1412776"/>
                <a:ext cx="1072119" cy="457912"/>
              </a:xfrm>
              <a:prstGeom prst="rect">
                <a:avLst/>
              </a:prstGeom>
              <a:noFill/>
            </p:spPr>
            <p:txBody>
              <a:bodyPr wrap="square" rtlCol="0">
                <a:spAutoFit/>
              </a:bodyPr>
              <a:lstStyle/>
              <a:p>
                <a:r>
                  <a:rPr lang="en-AU" sz="1400" b="1" dirty="0" smtClean="0">
                    <a:solidFill>
                      <a:srgbClr val="3366FF"/>
                    </a:solidFill>
                  </a:rPr>
                  <a:t>PP</a:t>
                </a:r>
                <a:endParaRPr lang="en-US" sz="1400" b="1" dirty="0">
                  <a:solidFill>
                    <a:srgbClr val="3366FF"/>
                  </a:solidFill>
                </a:endParaRPr>
              </a:p>
            </p:txBody>
          </p:sp>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sp>
        <p:nvSpPr>
          <p:cNvPr id="12" name="Rectangle 11"/>
          <p:cNvSpPr/>
          <p:nvPr/>
        </p:nvSpPr>
        <p:spPr>
          <a:xfrm>
            <a:off x="3131840" y="1340768"/>
            <a:ext cx="1202432" cy="13681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14" name="Straight Arrow Connector 13"/>
          <p:cNvCxnSpPr/>
          <p:nvPr/>
        </p:nvCxnSpPr>
        <p:spPr>
          <a:xfrm flipH="1">
            <a:off x="1979712" y="1916832"/>
            <a:ext cx="1440160"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39752" y="1844824"/>
            <a:ext cx="2520280"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4" name="Rectangle 43"/>
          <p:cNvSpPr/>
          <p:nvPr/>
        </p:nvSpPr>
        <p:spPr>
          <a:xfrm>
            <a:off x="4716016" y="1340768"/>
            <a:ext cx="986408" cy="13681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6557717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grpSp>
        <p:nvGrpSpPr>
          <p:cNvPr id="8" name="Group 7"/>
          <p:cNvGrpSpPr/>
          <p:nvPr/>
        </p:nvGrpSpPr>
        <p:grpSpPr>
          <a:xfrm>
            <a:off x="2123728" y="1196752"/>
            <a:ext cx="4464496" cy="1440160"/>
            <a:chOff x="-1044624" y="1484784"/>
            <a:chExt cx="5616624" cy="4392488"/>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grpSp>
          <p:nvGrpSpPr>
            <p:cNvPr id="25" name="Group 24"/>
            <p:cNvGrpSpPr/>
            <p:nvPr/>
          </p:nvGrpSpPr>
          <p:grpSpPr>
            <a:xfrm>
              <a:off x="435303" y="1484784"/>
              <a:ext cx="3895671" cy="4297370"/>
              <a:chOff x="2523535" y="1412776"/>
              <a:chExt cx="3895671" cy="4297370"/>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0" name="TextBox 9"/>
              <p:cNvSpPr txBox="1"/>
              <p:nvPr/>
            </p:nvSpPr>
            <p:spPr>
              <a:xfrm>
                <a:off x="2863518" y="2410882"/>
                <a:ext cx="807221" cy="797910"/>
              </a:xfrm>
              <a:prstGeom prst="rect">
                <a:avLst/>
              </a:prstGeom>
              <a:noFill/>
            </p:spPr>
            <p:txBody>
              <a:bodyPr wrap="square" rtlCol="0">
                <a:spAutoFit/>
              </a:bodyPr>
              <a:lstStyle/>
              <a:p>
                <a:r>
                  <a:rPr lang="en-AU" sz="1100" dirty="0" smtClean="0"/>
                  <a:t>Major</a:t>
                </a:r>
                <a:endParaRPr lang="en-US" sz="1100" dirty="0"/>
              </a:p>
            </p:txBody>
          </p:sp>
          <p:sp>
            <p:nvSpPr>
              <p:cNvPr id="15" name="TextBox 14"/>
              <p:cNvSpPr txBox="1"/>
              <p:nvPr/>
            </p:nvSpPr>
            <p:spPr>
              <a:xfrm>
                <a:off x="4565072" y="2410882"/>
                <a:ext cx="687011" cy="641076"/>
              </a:xfrm>
              <a:prstGeom prst="rect">
                <a:avLst/>
              </a:prstGeom>
              <a:noFill/>
            </p:spPr>
            <p:txBody>
              <a:bodyPr wrap="square" rtlCol="0">
                <a:spAutoFit/>
              </a:bodyPr>
              <a:lstStyle/>
              <a:p>
                <a:r>
                  <a:rPr lang="en-AU" sz="1100" dirty="0" smtClean="0"/>
                  <a:t>Major</a:t>
                </a:r>
                <a:endParaRPr lang="en-US" sz="1100" dirty="0"/>
              </a:p>
            </p:txBody>
          </p:sp>
          <p:sp>
            <p:nvSpPr>
              <p:cNvPr id="16" name="TextBox 15"/>
              <p:cNvSpPr txBox="1"/>
              <p:nvPr/>
            </p:nvSpPr>
            <p:spPr>
              <a:xfrm>
                <a:off x="5369931" y="2410882"/>
                <a:ext cx="1049275" cy="389226"/>
              </a:xfrm>
              <a:prstGeom prst="rect">
                <a:avLst/>
              </a:prstGeom>
              <a:noFill/>
            </p:spPr>
            <p:txBody>
              <a:bodyPr wrap="square" rtlCol="0">
                <a:spAutoFit/>
              </a:bodyPr>
              <a:lstStyle/>
              <a:p>
                <a:r>
                  <a:rPr lang="en-AU" sz="1100" dirty="0" smtClean="0"/>
                  <a:t>Minor</a:t>
                </a:r>
                <a:endParaRPr lang="en-US" sz="1100" dirty="0"/>
              </a:p>
            </p:txBody>
          </p:sp>
          <p:sp>
            <p:nvSpPr>
              <p:cNvPr id="17" name="TextBox 16"/>
              <p:cNvSpPr txBox="1"/>
              <p:nvPr/>
            </p:nvSpPr>
            <p:spPr>
              <a:xfrm>
                <a:off x="3644370" y="2410882"/>
                <a:ext cx="1049275" cy="389226"/>
              </a:xfrm>
              <a:prstGeom prst="rect">
                <a:avLst/>
              </a:prstGeom>
              <a:noFill/>
            </p:spPr>
            <p:txBody>
              <a:bodyPr wrap="square" rtlCol="0">
                <a:spAutoFit/>
              </a:bodyPr>
              <a:lstStyle/>
              <a:p>
                <a:r>
                  <a:rPr lang="en-AU" sz="1100" dirty="0" smtClean="0"/>
                  <a:t>Minor</a:t>
                </a:r>
                <a:endParaRPr lang="en-US" sz="1100" dirty="0"/>
              </a:p>
            </p:txBody>
          </p:sp>
          <p:sp>
            <p:nvSpPr>
              <p:cNvPr id="19" name="TextBox 18"/>
              <p:cNvSpPr txBox="1"/>
              <p:nvPr/>
            </p:nvSpPr>
            <p:spPr>
              <a:xfrm>
                <a:off x="3005160" y="1412776"/>
                <a:ext cx="774752" cy="457912"/>
              </a:xfrm>
              <a:prstGeom prst="rect">
                <a:avLst/>
              </a:prstGeom>
              <a:noFill/>
            </p:spPr>
            <p:txBody>
              <a:bodyPr wrap="square" rtlCol="0">
                <a:spAutoFit/>
              </a:bodyPr>
              <a:lstStyle/>
              <a:p>
                <a:r>
                  <a:rPr lang="en-AU" sz="1400" b="1" dirty="0" smtClean="0">
                    <a:solidFill>
                      <a:schemeClr val="accent1">
                        <a:lumMod val="75000"/>
                      </a:schemeClr>
                    </a:solidFill>
                  </a:rPr>
                  <a:t>GP</a:t>
                </a:r>
                <a:endParaRPr lang="en-US" sz="1400" b="1" dirty="0">
                  <a:solidFill>
                    <a:schemeClr val="accent1">
                      <a:lumMod val="75000"/>
                    </a:schemeClr>
                  </a:solidFill>
                </a:endParaRPr>
              </a:p>
            </p:txBody>
          </p:sp>
          <p:sp>
            <p:nvSpPr>
              <p:cNvPr id="22" name="TextBox 21"/>
              <p:cNvSpPr txBox="1"/>
              <p:nvPr/>
            </p:nvSpPr>
            <p:spPr>
              <a:xfrm>
                <a:off x="4860032" y="1412776"/>
                <a:ext cx="1072119" cy="457912"/>
              </a:xfrm>
              <a:prstGeom prst="rect">
                <a:avLst/>
              </a:prstGeom>
              <a:noFill/>
            </p:spPr>
            <p:txBody>
              <a:bodyPr wrap="square" rtlCol="0">
                <a:spAutoFit/>
              </a:bodyPr>
              <a:lstStyle/>
              <a:p>
                <a:r>
                  <a:rPr lang="en-AU" sz="1400" b="1" dirty="0" smtClean="0">
                    <a:solidFill>
                      <a:srgbClr val="3366FF"/>
                    </a:solidFill>
                  </a:rPr>
                  <a:t>PP</a:t>
                </a:r>
                <a:endParaRPr lang="en-US" sz="1400" b="1" dirty="0">
                  <a:solidFill>
                    <a:srgbClr val="3366FF"/>
                  </a:solidFill>
                </a:endParaRPr>
              </a:p>
            </p:txBody>
          </p:sp>
          <p:sp>
            <p:nvSpPr>
              <p:cNvPr id="29" name="Left Brace 28"/>
              <p:cNvSpPr/>
              <p:nvPr/>
            </p:nvSpPr>
            <p:spPr>
              <a:xfrm rot="16200000" flipH="1">
                <a:off x="3939663" y="1947704"/>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Left Brace 29"/>
              <p:cNvSpPr/>
              <p:nvPr/>
            </p:nvSpPr>
            <p:spPr>
              <a:xfrm rot="16200000" flipH="1">
                <a:off x="4827402" y="1570482"/>
                <a:ext cx="112551"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sp>
        <p:nvSpPr>
          <p:cNvPr id="34" name="Rectangle 33"/>
          <p:cNvSpPr/>
          <p:nvPr/>
        </p:nvSpPr>
        <p:spPr>
          <a:xfrm>
            <a:off x="4283968" y="1340768"/>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27" name="Straight Arrow Connector 26"/>
          <p:cNvCxnSpPr/>
          <p:nvPr/>
        </p:nvCxnSpPr>
        <p:spPr>
          <a:xfrm>
            <a:off x="4572000" y="2348880"/>
            <a:ext cx="2423120" cy="7417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6084168" y="2420888"/>
            <a:ext cx="1224136" cy="648072"/>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1" name="Rectangle 40"/>
          <p:cNvSpPr/>
          <p:nvPr/>
        </p:nvSpPr>
        <p:spPr>
          <a:xfrm>
            <a:off x="7596336" y="3140968"/>
            <a:ext cx="720080" cy="1656184"/>
          </a:xfrm>
          <a:prstGeom prst="rect">
            <a:avLst/>
          </a:prstGeom>
          <a:pattFill prst="smGrid">
            <a:fgClr>
              <a:schemeClr val="tx1">
                <a:lumMod val="65000"/>
                <a:lumOff val="35000"/>
              </a:schemeClr>
            </a:fgClr>
            <a:bgClr>
              <a:srgbClr val="50B79F"/>
            </a:bgClr>
          </a:patt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Minor group</a:t>
            </a:r>
            <a:endParaRPr kumimoji="1" lang="zh-TW" altLang="en-US" sz="1600" dirty="0"/>
          </a:p>
        </p:txBody>
      </p:sp>
      <p:sp>
        <p:nvSpPr>
          <p:cNvPr id="45" name="Rectangle 44"/>
          <p:cNvSpPr/>
          <p:nvPr/>
        </p:nvSpPr>
        <p:spPr>
          <a:xfrm>
            <a:off x="5638800" y="1316566"/>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5945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grpSp>
        <p:nvGrpSpPr>
          <p:cNvPr id="8" name="Group 7"/>
          <p:cNvGrpSpPr/>
          <p:nvPr/>
        </p:nvGrpSpPr>
        <p:grpSpPr>
          <a:xfrm>
            <a:off x="2123728" y="1196752"/>
            <a:ext cx="4464496" cy="1440160"/>
            <a:chOff x="-1044624" y="1484784"/>
            <a:chExt cx="5616624" cy="4392488"/>
          </a:xfrm>
        </p:grpSpPr>
        <p:pic>
          <p:nvPicPr>
            <p:cNvPr id="3" name="Picture 2"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grpSp>
          <p:nvGrpSpPr>
            <p:cNvPr id="25" name="Group 24"/>
            <p:cNvGrpSpPr/>
            <p:nvPr/>
          </p:nvGrpSpPr>
          <p:grpSpPr>
            <a:xfrm>
              <a:off x="435303" y="1484784"/>
              <a:ext cx="3895671" cy="4297370"/>
              <a:chOff x="2523535" y="1412776"/>
              <a:chExt cx="3895671" cy="4297370"/>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0" name="TextBox 9"/>
              <p:cNvSpPr txBox="1"/>
              <p:nvPr/>
            </p:nvSpPr>
            <p:spPr>
              <a:xfrm>
                <a:off x="2863517" y="2410882"/>
                <a:ext cx="807221" cy="797910"/>
              </a:xfrm>
              <a:prstGeom prst="rect">
                <a:avLst/>
              </a:prstGeom>
              <a:noFill/>
            </p:spPr>
            <p:txBody>
              <a:bodyPr wrap="square" rtlCol="0">
                <a:spAutoFit/>
              </a:bodyPr>
              <a:lstStyle/>
              <a:p>
                <a:r>
                  <a:rPr lang="en-AU" sz="1100" dirty="0" smtClean="0"/>
                  <a:t>Major</a:t>
                </a:r>
                <a:endParaRPr lang="en-US" sz="1100" dirty="0"/>
              </a:p>
            </p:txBody>
          </p:sp>
          <p:sp>
            <p:nvSpPr>
              <p:cNvPr id="15" name="TextBox 14"/>
              <p:cNvSpPr txBox="1"/>
              <p:nvPr/>
            </p:nvSpPr>
            <p:spPr>
              <a:xfrm>
                <a:off x="4565072" y="2410882"/>
                <a:ext cx="687011" cy="641076"/>
              </a:xfrm>
              <a:prstGeom prst="rect">
                <a:avLst/>
              </a:prstGeom>
              <a:noFill/>
            </p:spPr>
            <p:txBody>
              <a:bodyPr wrap="square" rtlCol="0">
                <a:spAutoFit/>
              </a:bodyPr>
              <a:lstStyle/>
              <a:p>
                <a:r>
                  <a:rPr lang="en-AU" sz="1100" dirty="0" smtClean="0"/>
                  <a:t>Major</a:t>
                </a:r>
                <a:endParaRPr lang="en-US" sz="1100" dirty="0"/>
              </a:p>
            </p:txBody>
          </p:sp>
          <p:sp>
            <p:nvSpPr>
              <p:cNvPr id="16" name="TextBox 15"/>
              <p:cNvSpPr txBox="1"/>
              <p:nvPr/>
            </p:nvSpPr>
            <p:spPr>
              <a:xfrm>
                <a:off x="5369931" y="2410882"/>
                <a:ext cx="1049275" cy="389226"/>
              </a:xfrm>
              <a:prstGeom prst="rect">
                <a:avLst/>
              </a:prstGeom>
              <a:noFill/>
            </p:spPr>
            <p:txBody>
              <a:bodyPr wrap="square" rtlCol="0">
                <a:spAutoFit/>
              </a:bodyPr>
              <a:lstStyle/>
              <a:p>
                <a:r>
                  <a:rPr lang="en-AU" sz="1100" dirty="0" smtClean="0"/>
                  <a:t>Minor</a:t>
                </a:r>
                <a:endParaRPr lang="en-US" sz="1100" dirty="0"/>
              </a:p>
            </p:txBody>
          </p:sp>
          <p:sp>
            <p:nvSpPr>
              <p:cNvPr id="17" name="TextBox 16"/>
              <p:cNvSpPr txBox="1"/>
              <p:nvPr/>
            </p:nvSpPr>
            <p:spPr>
              <a:xfrm>
                <a:off x="3644370" y="2410882"/>
                <a:ext cx="1049275" cy="389226"/>
              </a:xfrm>
              <a:prstGeom prst="rect">
                <a:avLst/>
              </a:prstGeom>
              <a:noFill/>
            </p:spPr>
            <p:txBody>
              <a:bodyPr wrap="square" rtlCol="0">
                <a:spAutoFit/>
              </a:bodyPr>
              <a:lstStyle/>
              <a:p>
                <a:r>
                  <a:rPr lang="en-AU" sz="1100" dirty="0" smtClean="0"/>
                  <a:t>Minor</a:t>
                </a:r>
                <a:endParaRPr lang="en-US" sz="1100" dirty="0"/>
              </a:p>
            </p:txBody>
          </p:sp>
          <p:sp>
            <p:nvSpPr>
              <p:cNvPr id="19" name="TextBox 18"/>
              <p:cNvSpPr txBox="1"/>
              <p:nvPr/>
            </p:nvSpPr>
            <p:spPr>
              <a:xfrm>
                <a:off x="3005160" y="1412776"/>
                <a:ext cx="774752" cy="457912"/>
              </a:xfrm>
              <a:prstGeom prst="rect">
                <a:avLst/>
              </a:prstGeom>
              <a:noFill/>
            </p:spPr>
            <p:txBody>
              <a:bodyPr wrap="square" rtlCol="0">
                <a:spAutoFit/>
              </a:bodyPr>
              <a:lstStyle/>
              <a:p>
                <a:r>
                  <a:rPr lang="en-AU" sz="1400" b="1" dirty="0" smtClean="0">
                    <a:solidFill>
                      <a:schemeClr val="accent1">
                        <a:lumMod val="75000"/>
                      </a:schemeClr>
                    </a:solidFill>
                  </a:rPr>
                  <a:t>GP</a:t>
                </a:r>
                <a:endParaRPr lang="en-US" sz="1400" b="1" dirty="0">
                  <a:solidFill>
                    <a:schemeClr val="accent1">
                      <a:lumMod val="75000"/>
                    </a:schemeClr>
                  </a:solidFill>
                </a:endParaRPr>
              </a:p>
            </p:txBody>
          </p:sp>
          <p:sp>
            <p:nvSpPr>
              <p:cNvPr id="22" name="TextBox 21"/>
              <p:cNvSpPr txBox="1"/>
              <p:nvPr/>
            </p:nvSpPr>
            <p:spPr>
              <a:xfrm>
                <a:off x="4860032" y="1412776"/>
                <a:ext cx="1072119" cy="457912"/>
              </a:xfrm>
              <a:prstGeom prst="rect">
                <a:avLst/>
              </a:prstGeom>
              <a:noFill/>
            </p:spPr>
            <p:txBody>
              <a:bodyPr wrap="square" rtlCol="0">
                <a:spAutoFit/>
              </a:bodyPr>
              <a:lstStyle/>
              <a:p>
                <a:r>
                  <a:rPr lang="en-AU" sz="1400" b="1" dirty="0" smtClean="0">
                    <a:solidFill>
                      <a:srgbClr val="3366FF"/>
                    </a:solidFill>
                  </a:rPr>
                  <a:t>PP</a:t>
                </a:r>
                <a:endParaRPr lang="en-US" sz="1400" b="1" dirty="0">
                  <a:solidFill>
                    <a:srgbClr val="3366FF"/>
                  </a:solidFill>
                </a:endParaRPr>
              </a:p>
            </p:txBody>
          </p:sp>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sp>
        <p:nvSpPr>
          <p:cNvPr id="34" name="Rectangle 33"/>
          <p:cNvSpPr/>
          <p:nvPr/>
        </p:nvSpPr>
        <p:spPr>
          <a:xfrm>
            <a:off x="4283968" y="1340768"/>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27" name="Straight Arrow Connector 26"/>
          <p:cNvCxnSpPr/>
          <p:nvPr/>
        </p:nvCxnSpPr>
        <p:spPr>
          <a:xfrm>
            <a:off x="4572000" y="2348880"/>
            <a:ext cx="2423120" cy="7417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6084168" y="2420888"/>
            <a:ext cx="1224136" cy="648072"/>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1" name="Rectangle 40"/>
          <p:cNvSpPr/>
          <p:nvPr/>
        </p:nvSpPr>
        <p:spPr>
          <a:xfrm>
            <a:off x="7596336" y="3140968"/>
            <a:ext cx="720080" cy="1656184"/>
          </a:xfrm>
          <a:prstGeom prst="rect">
            <a:avLst/>
          </a:prstGeom>
          <a:pattFill prst="smGrid">
            <a:fgClr>
              <a:schemeClr val="tx1">
                <a:lumMod val="65000"/>
                <a:lumOff val="35000"/>
              </a:schemeClr>
            </a:fgClr>
            <a:bgClr>
              <a:srgbClr val="50B79F"/>
            </a:bgClr>
          </a:patt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Minor group</a:t>
            </a:r>
            <a:endParaRPr kumimoji="1" lang="zh-TW" altLang="en-US" sz="1600" dirty="0"/>
          </a:p>
        </p:txBody>
      </p:sp>
      <p:sp>
        <p:nvSpPr>
          <p:cNvPr id="45" name="Rectangle 44"/>
          <p:cNvSpPr/>
          <p:nvPr/>
        </p:nvSpPr>
        <p:spPr>
          <a:xfrm>
            <a:off x="5638800" y="1327149"/>
            <a:ext cx="432048" cy="1296144"/>
          </a:xfrm>
          <a:prstGeom prst="rect">
            <a:avLst/>
          </a:prstGeom>
          <a:no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6" name="TextBox 25"/>
          <p:cNvSpPr txBox="1"/>
          <p:nvPr/>
        </p:nvSpPr>
        <p:spPr>
          <a:xfrm>
            <a:off x="1547664"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sp>
        <p:nvSpPr>
          <p:cNvPr id="28" name="TextBox 27"/>
          <p:cNvSpPr txBox="1"/>
          <p:nvPr/>
        </p:nvSpPr>
        <p:spPr>
          <a:xfrm>
            <a:off x="6588225"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cxnSp>
        <p:nvCxnSpPr>
          <p:cNvPr id="11" name="Straight Arrow Connector 10"/>
          <p:cNvCxnSpPr/>
          <p:nvPr/>
        </p:nvCxnSpPr>
        <p:spPr>
          <a:xfrm>
            <a:off x="1691680" y="5085184"/>
            <a:ext cx="14401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6588224" y="5085184"/>
            <a:ext cx="1440160" cy="83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9244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AU" sz="2800" dirty="0" smtClean="0"/>
              <a:t>UV index on September 29, 2014</a:t>
            </a:r>
            <a:endParaRPr lang="en-US" sz="2800" dirty="0"/>
          </a:p>
        </p:txBody>
      </p:sp>
      <p:pic>
        <p:nvPicPr>
          <p:cNvPr id="5" name="Picture 4" descr="sydney-harbour-and-opera-hou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2" y="1340768"/>
            <a:ext cx="3065016" cy="1479203"/>
          </a:xfrm>
          <a:prstGeom prst="rect">
            <a:avLst/>
          </a:prstGeom>
        </p:spPr>
      </p:pic>
      <p:pic>
        <p:nvPicPr>
          <p:cNvPr id="6" name="Picture 5" descr="pic3.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9979" y="1700808"/>
            <a:ext cx="4512501" cy="3384376"/>
          </a:xfrm>
          <a:prstGeom prst="rect">
            <a:avLst/>
          </a:prstGeom>
        </p:spPr>
      </p:pic>
      <p:sp>
        <p:nvSpPr>
          <p:cNvPr id="7" name="TextBox 6"/>
          <p:cNvSpPr txBox="1"/>
          <p:nvPr/>
        </p:nvSpPr>
        <p:spPr>
          <a:xfrm>
            <a:off x="4419600" y="5334000"/>
            <a:ext cx="4343400" cy="646331"/>
          </a:xfrm>
          <a:prstGeom prst="rect">
            <a:avLst/>
          </a:prstGeom>
          <a:noFill/>
        </p:spPr>
        <p:txBody>
          <a:bodyPr wrap="square" rtlCol="0">
            <a:spAutoFit/>
          </a:bodyPr>
          <a:lstStyle/>
          <a:p>
            <a:r>
              <a:rPr lang="en-US" dirty="0" smtClean="0"/>
              <a:t>Sydney has approximately </a:t>
            </a:r>
            <a:r>
              <a:rPr lang="en-US" dirty="0" smtClean="0"/>
              <a:t>the same </a:t>
            </a:r>
            <a:r>
              <a:rPr lang="en-US" dirty="0" smtClean="0"/>
              <a:t>latitude as </a:t>
            </a:r>
            <a:r>
              <a:rPr lang="en-US" dirty="0" smtClean="0"/>
              <a:t>Los Angeles, </a:t>
            </a:r>
            <a:r>
              <a:rPr lang="en-US" dirty="0" smtClean="0"/>
              <a:t>just under 34</a:t>
            </a:r>
            <a:r>
              <a:rPr lang="en-US" baseline="30000" dirty="0" smtClean="0"/>
              <a:t>o</a:t>
            </a:r>
            <a:r>
              <a:rPr lang="en-US" dirty="0" smtClean="0"/>
              <a:t> </a:t>
            </a:r>
            <a:endParaRPr lang="en-US" dirty="0"/>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2889113"/>
            <a:ext cx="3522464" cy="396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04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
        <p:nvSpPr>
          <p:cNvPr id="37" name="Rectangle 36"/>
          <p:cNvSpPr/>
          <p:nvPr/>
        </p:nvSpPr>
        <p:spPr>
          <a:xfrm>
            <a:off x="899592" y="3212976"/>
            <a:ext cx="1080120" cy="1656184"/>
          </a:xfrm>
          <a:prstGeom prst="rect">
            <a:avLst/>
          </a:prstGeom>
          <a:pattFill prst="smGrid">
            <a:fgClr>
              <a:schemeClr val="tx1">
                <a:lumMod val="65000"/>
                <a:lumOff val="35000"/>
              </a:schemeClr>
            </a:fgClr>
            <a:bgClr>
              <a:schemeClr val="accent1">
                <a:lumMod val="60000"/>
                <a:lumOff val="40000"/>
              </a:schemeClr>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Major</a:t>
            </a:r>
          </a:p>
          <a:p>
            <a:pPr algn="ctr"/>
            <a:r>
              <a:rPr kumimoji="1" lang="en-AU" altLang="zh-TW" sz="1600" dirty="0" smtClean="0"/>
              <a:t>group</a:t>
            </a:r>
            <a:endParaRPr kumimoji="1" lang="zh-TW" altLang="en-US" sz="1600" dirty="0"/>
          </a:p>
        </p:txBody>
      </p:sp>
      <p:sp>
        <p:nvSpPr>
          <p:cNvPr id="41" name="Rectangle 40"/>
          <p:cNvSpPr/>
          <p:nvPr/>
        </p:nvSpPr>
        <p:spPr>
          <a:xfrm>
            <a:off x="7596336" y="3140968"/>
            <a:ext cx="720080" cy="1656184"/>
          </a:xfrm>
          <a:prstGeom prst="rect">
            <a:avLst/>
          </a:prstGeom>
          <a:pattFill prst="smGrid">
            <a:fgClr>
              <a:schemeClr val="tx1">
                <a:lumMod val="65000"/>
                <a:lumOff val="35000"/>
              </a:schemeClr>
            </a:fgClr>
            <a:bgClr>
              <a:srgbClr val="50B79F"/>
            </a:bgClr>
          </a:pattFill>
          <a:ln>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AU" altLang="zh-TW" sz="1600" dirty="0" smtClean="0"/>
              <a:t>Minor group</a:t>
            </a:r>
            <a:endParaRPr kumimoji="1" lang="zh-TW" altLang="en-US" sz="1600" dirty="0"/>
          </a:p>
        </p:txBody>
      </p:sp>
      <p:sp>
        <p:nvSpPr>
          <p:cNvPr id="38" name="TextBox 37"/>
          <p:cNvSpPr txBox="1"/>
          <p:nvPr/>
        </p:nvSpPr>
        <p:spPr>
          <a:xfrm>
            <a:off x="1547664"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sp>
        <p:nvSpPr>
          <p:cNvPr id="43" name="TextBox 42"/>
          <p:cNvSpPr txBox="1"/>
          <p:nvPr/>
        </p:nvSpPr>
        <p:spPr>
          <a:xfrm>
            <a:off x="6588225" y="5301208"/>
            <a:ext cx="1728191" cy="923330"/>
          </a:xfrm>
          <a:prstGeom prst="rect">
            <a:avLst/>
          </a:prstGeom>
          <a:noFill/>
        </p:spPr>
        <p:txBody>
          <a:bodyPr wrap="square" rtlCol="0">
            <a:spAutoFit/>
          </a:bodyPr>
          <a:lstStyle/>
          <a:p>
            <a:pPr algn="ctr"/>
            <a:r>
              <a:rPr kumimoji="1" lang="en-AU" altLang="zh-TW" dirty="0" smtClean="0"/>
              <a:t>Classification</a:t>
            </a:r>
          </a:p>
          <a:p>
            <a:pPr algn="ctr"/>
            <a:r>
              <a:rPr kumimoji="1" lang="en-AU" altLang="zh-TW" dirty="0" smtClean="0"/>
              <a:t>+ CV estimation</a:t>
            </a:r>
            <a:endParaRPr kumimoji="1" lang="zh-TW" altLang="en-US" dirty="0"/>
          </a:p>
        </p:txBody>
      </p:sp>
      <p:sp>
        <p:nvSpPr>
          <p:cNvPr id="32" name="Text Placeholder 6"/>
          <p:cNvSpPr>
            <a:spLocks noGrp="1"/>
          </p:cNvSpPr>
          <p:nvPr>
            <p:ph type="body" sz="quarter" idx="13"/>
          </p:nvPr>
        </p:nvSpPr>
        <p:spPr>
          <a:xfrm>
            <a:off x="250825" y="1268417"/>
            <a:ext cx="8662988" cy="485791"/>
          </a:xfrm>
        </p:spPr>
        <p:txBody>
          <a:bodyPr/>
          <a:lstStyle/>
          <a:p>
            <a:r>
              <a:rPr lang="en-US" altLang="zh-TW" dirty="0"/>
              <a:t>Two classifiers are better than one</a:t>
            </a:r>
            <a:endParaRPr kumimoji="1" lang="zh-TW" altLang="en-US" dirty="0"/>
          </a:p>
        </p:txBody>
      </p:sp>
      <p:cxnSp>
        <p:nvCxnSpPr>
          <p:cNvPr id="33" name="Straight Arrow Connector 32"/>
          <p:cNvCxnSpPr/>
          <p:nvPr/>
        </p:nvCxnSpPr>
        <p:spPr>
          <a:xfrm>
            <a:off x="1691680" y="5085184"/>
            <a:ext cx="14401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6588224" y="5085184"/>
            <a:ext cx="1440160" cy="8384"/>
          </a:xfrm>
          <a:prstGeom prst="straightConnector1">
            <a:avLst/>
          </a:prstGeom>
          <a:ln>
            <a:solidFill>
              <a:srgbClr val="50B79F"/>
            </a:solidFill>
            <a:tailEnd type="arrow"/>
          </a:ln>
        </p:spPr>
        <p:style>
          <a:lnRef idx="2">
            <a:schemeClr val="accent1"/>
          </a:lnRef>
          <a:fillRef idx="0">
            <a:schemeClr val="accent1"/>
          </a:fillRef>
          <a:effectRef idx="1">
            <a:schemeClr val="accent1"/>
          </a:effectRef>
          <a:fontRef idx="minor">
            <a:schemeClr val="tx1"/>
          </a:fontRef>
        </p:style>
      </p:cxnSp>
      <p:pic>
        <p:nvPicPr>
          <p:cNvPr id="6" name="Picture 5" descr="graphics-unnamed-chunk-7.pdf"/>
          <p:cNvPicPr>
            <a:picLocks noChangeAspect="1"/>
          </p:cNvPicPr>
          <p:nvPr/>
        </p:nvPicPr>
        <p:blipFill rotWithShape="1">
          <a:blip r:embed="rId3">
            <a:extLst>
              <a:ext uri="{28A0092B-C50C-407E-A947-70E740481C1C}">
                <a14:useLocalDpi xmlns:a14="http://schemas.microsoft.com/office/drawing/2010/main" val="0"/>
              </a:ext>
            </a:extLst>
          </a:blip>
          <a:srcRect r="20594"/>
          <a:stretch/>
        </p:blipFill>
        <p:spPr>
          <a:xfrm>
            <a:off x="3131840" y="1700808"/>
            <a:ext cx="3096344" cy="4582636"/>
          </a:xfrm>
          <a:prstGeom prst="rect">
            <a:avLst/>
          </a:prstGeom>
        </p:spPr>
      </p:pic>
    </p:spTree>
    <p:extLst>
      <p:ext uri="{BB962C8B-B14F-4D97-AF65-F5344CB8AC3E}">
        <p14:creationId xmlns:p14="http://schemas.microsoft.com/office/powerpoint/2010/main" val="36226842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Motivating simulation example </a:t>
            </a:r>
            <a:r>
              <a:rPr lang="en-US" dirty="0" smtClean="0"/>
              <a:t>II</a:t>
            </a:r>
            <a:endParaRPr lang="en-US" dirty="0"/>
          </a:p>
        </p:txBody>
      </p:sp>
      <p:sp>
        <p:nvSpPr>
          <p:cNvPr id="4" name="Slide Number Placeholder 3"/>
          <p:cNvSpPr>
            <a:spLocks noGrp="1"/>
          </p:cNvSpPr>
          <p:nvPr>
            <p:ph type="sldNum" sz="quarter" idx="12"/>
          </p:nvPr>
        </p:nvSpPr>
        <p:spPr>
          <a:xfrm>
            <a:off x="4632721" y="6442300"/>
            <a:ext cx="249208" cy="214315"/>
          </a:xfrm>
        </p:spPr>
        <p:txBody>
          <a:bodyPr/>
          <a:lstStyle/>
          <a:p>
            <a:fld id="{B6F15528-21DE-4FAA-801E-634DDDAF4B2B}" type="slidenum">
              <a:rPr lang="en-US" smtClean="0"/>
              <a:pPr/>
              <a:t>31</a:t>
            </a:fld>
            <a:endParaRPr lang="en-US"/>
          </a:p>
        </p:txBody>
      </p:sp>
      <p:pic>
        <p:nvPicPr>
          <p:cNvPr id="6" name="Picture 5" descr="graphics-unnamed-chunk-2.pdf"/>
          <p:cNvPicPr>
            <a:picLocks noChangeAspect="1"/>
          </p:cNvPicPr>
          <p:nvPr/>
        </p:nvPicPr>
        <p:blipFill rotWithShape="1">
          <a:blip r:embed="rId3">
            <a:extLst>
              <a:ext uri="{28A0092B-C50C-407E-A947-70E740481C1C}">
                <a14:useLocalDpi xmlns:a14="http://schemas.microsoft.com/office/drawing/2010/main" val="0"/>
              </a:ext>
            </a:extLst>
          </a:blip>
          <a:srcRect l="10465" t="7267" r="72828" b="84142"/>
          <a:stretch/>
        </p:blipFill>
        <p:spPr>
          <a:xfrm>
            <a:off x="4067944" y="5850289"/>
            <a:ext cx="1440159" cy="531039"/>
          </a:xfrm>
          <a:prstGeom prst="rect">
            <a:avLst/>
          </a:prstGeom>
        </p:spPr>
      </p:pic>
      <p:sp>
        <p:nvSpPr>
          <p:cNvPr id="24" name="Rectangle 23"/>
          <p:cNvSpPr/>
          <p:nvPr/>
        </p:nvSpPr>
        <p:spPr>
          <a:xfrm>
            <a:off x="4311342" y="5837703"/>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pic>
        <p:nvPicPr>
          <p:cNvPr id="26" name="Content Placeholder 7" descr="graphics-unnamed-chunk-8.pdf"/>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4778" t="22881" r="2923" b="10791"/>
          <a:stretch/>
        </p:blipFill>
        <p:spPr>
          <a:xfrm>
            <a:off x="212317" y="2060423"/>
            <a:ext cx="4104456" cy="3765400"/>
          </a:xfrm>
        </p:spPr>
      </p:pic>
      <p:grpSp>
        <p:nvGrpSpPr>
          <p:cNvPr id="32" name="Group 31"/>
          <p:cNvGrpSpPr/>
          <p:nvPr/>
        </p:nvGrpSpPr>
        <p:grpSpPr>
          <a:xfrm>
            <a:off x="324092" y="1412351"/>
            <a:ext cx="4363986" cy="4896544"/>
            <a:chOff x="2523535" y="1412776"/>
            <a:chExt cx="4363986" cy="4896544"/>
          </a:xfrm>
        </p:grpSpPr>
        <p:sp>
          <p:nvSpPr>
            <p:cNvPr id="33" name="Rectangle 32"/>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3" idx="0"/>
              <a:endCxn id="33"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Left Brace 34"/>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37" name="TextBox 36"/>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38" name="TextBox 37"/>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39" name="TextBox 38"/>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40" name="TextBox 39"/>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41" name="TextBox 40"/>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4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Left Brace 43"/>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e 44"/>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e 45"/>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00766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2800" dirty="0" smtClean="0"/>
              <a:t>Motivating simulation example </a:t>
            </a:r>
            <a:r>
              <a:rPr lang="en-US" sz="2800" dirty="0"/>
              <a:t>I</a:t>
            </a:r>
            <a:r>
              <a:rPr lang="en-US" sz="2800" dirty="0" smtClean="0"/>
              <a:t>I</a:t>
            </a:r>
            <a:endParaRPr lang="en-US" sz="2800" dirty="0"/>
          </a:p>
        </p:txBody>
      </p:sp>
      <p:sp>
        <p:nvSpPr>
          <p:cNvPr id="3" name="Slide Number Placeholder 2"/>
          <p:cNvSpPr>
            <a:spLocks noGrp="1"/>
          </p:cNvSpPr>
          <p:nvPr>
            <p:ph type="sldNum" sz="quarter" idx="12"/>
          </p:nvPr>
        </p:nvSpPr>
        <p:spPr/>
        <p:txBody>
          <a:bodyPr/>
          <a:lstStyle/>
          <a:p>
            <a:fld id="{5EB0718A-1B3D-42D2-9A2B-FB6CFA4B4E8D}" type="slidenum">
              <a:rPr lang="en-AU" smtClean="0"/>
              <a:pPr/>
              <a:t>32</a:t>
            </a:fld>
            <a:endParaRPr lang="en-AU"/>
          </a:p>
        </p:txBody>
      </p:sp>
      <p:sp>
        <p:nvSpPr>
          <p:cNvPr id="5" name="Text Placeholder 4"/>
          <p:cNvSpPr>
            <a:spLocks noGrp="1"/>
          </p:cNvSpPr>
          <p:nvPr>
            <p:ph type="body" sz="quarter" idx="13"/>
          </p:nvPr>
        </p:nvSpPr>
        <p:spPr/>
        <p:txBody>
          <a:bodyPr/>
          <a:lstStyle/>
          <a:p>
            <a:r>
              <a:rPr lang="en-US" altLang="zh-TW" dirty="0"/>
              <a:t>Majority class is better classified</a:t>
            </a:r>
            <a:endParaRPr kumimoji="1" lang="zh-TW" altLang="en-US" dirty="0"/>
          </a:p>
        </p:txBody>
      </p:sp>
      <p:pic>
        <p:nvPicPr>
          <p:cNvPr id="8" name="Picture Placeholder 7" descr="graphics-unnamed-chunk-112.pdf"/>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42554" r="-42554"/>
          <a:stretch>
            <a:fillRect/>
          </a:stretch>
        </p:blipFill>
        <p:spPr/>
      </p:pic>
    </p:spTree>
    <p:extLst>
      <p:ext uri="{BB962C8B-B14F-4D97-AF65-F5344CB8AC3E}">
        <p14:creationId xmlns:p14="http://schemas.microsoft.com/office/powerpoint/2010/main" val="38423535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7" descr="graphics-unnamed-chunk-8.pdf"/>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4778" t="22881" r="2923" b="10791"/>
          <a:stretch/>
        </p:blipFill>
        <p:spPr>
          <a:xfrm>
            <a:off x="323528" y="2132856"/>
            <a:ext cx="4104456" cy="3765400"/>
          </a:xfrm>
        </p:spPr>
      </p:pic>
      <p:sp>
        <p:nvSpPr>
          <p:cNvPr id="2" name="Title 1"/>
          <p:cNvSpPr>
            <a:spLocks noGrp="1"/>
          </p:cNvSpPr>
          <p:nvPr>
            <p:ph type="title"/>
          </p:nvPr>
        </p:nvSpPr>
        <p:spPr/>
        <p:txBody>
          <a:bodyPr>
            <a:normAutofit/>
          </a:bodyPr>
          <a:lstStyle/>
          <a:p>
            <a:r>
              <a:rPr lang="en-US" sz="2800" dirty="0" smtClean="0"/>
              <a:t>Motivating simulation example II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pic>
        <p:nvPicPr>
          <p:cNvPr id="6" name="Picture 5" descr="graphics-unnamed-chunk-2.pdf"/>
          <p:cNvPicPr>
            <a:picLocks noChangeAspect="1"/>
          </p:cNvPicPr>
          <p:nvPr/>
        </p:nvPicPr>
        <p:blipFill rotWithShape="1">
          <a:blip r:embed="rId4">
            <a:extLst>
              <a:ext uri="{28A0092B-C50C-407E-A947-70E740481C1C}">
                <a14:useLocalDpi xmlns:a14="http://schemas.microsoft.com/office/drawing/2010/main" val="0"/>
              </a:ext>
            </a:extLst>
          </a:blip>
          <a:srcRect l="10465" t="7267" r="72828" b="84142"/>
          <a:stretch/>
        </p:blipFill>
        <p:spPr>
          <a:xfrm>
            <a:off x="4256594" y="5961866"/>
            <a:ext cx="1440159" cy="531039"/>
          </a:xfrm>
          <a:prstGeom prst="rect">
            <a:avLst/>
          </a:prstGeom>
        </p:spPr>
      </p:pic>
      <p:sp>
        <p:nvSpPr>
          <p:cNvPr id="24" name="Rectangle 23"/>
          <p:cNvSpPr/>
          <p:nvPr/>
        </p:nvSpPr>
        <p:spPr>
          <a:xfrm>
            <a:off x="4499992" y="5949280"/>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5" name="Group 24"/>
          <p:cNvGrpSpPr/>
          <p:nvPr/>
        </p:nvGrpSpPr>
        <p:grpSpPr>
          <a:xfrm>
            <a:off x="435303" y="1484784"/>
            <a:ext cx="4363986" cy="4896544"/>
            <a:chOff x="2523535" y="1412776"/>
            <a:chExt cx="4363986" cy="4896544"/>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15" name="TextBox 14"/>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16" name="TextBox 15"/>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7" name="TextBox 16"/>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9" name="TextBox 18"/>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22" name="TextBox 21"/>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1" name="Content Placeholder 10" descr="graphics-unnamed-chunk-14.pdf"/>
          <p:cNvPicPr>
            <a:picLocks noGrp="1" noChangeAspect="1"/>
          </p:cNvPicPr>
          <p:nvPr>
            <p:ph sz="half" idx="2"/>
          </p:nvPr>
        </p:nvPicPr>
        <p:blipFill rotWithShape="1">
          <a:blip r:embed="rId7">
            <a:extLst>
              <a:ext uri="{28A0092B-C50C-407E-A947-70E740481C1C}">
                <a14:useLocalDpi xmlns:a14="http://schemas.microsoft.com/office/drawing/2010/main" val="0"/>
              </a:ext>
            </a:extLst>
          </a:blip>
          <a:srcRect l="-498" r="21810"/>
          <a:stretch/>
        </p:blipFill>
        <p:spPr>
          <a:xfrm>
            <a:off x="5580112" y="1772816"/>
            <a:ext cx="2952327" cy="4608512"/>
          </a:xfrm>
        </p:spPr>
      </p:pic>
    </p:spTree>
    <p:extLst>
      <p:ext uri="{BB962C8B-B14F-4D97-AF65-F5344CB8AC3E}">
        <p14:creationId xmlns:p14="http://schemas.microsoft.com/office/powerpoint/2010/main" val="2071572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graphics-unnamed-chunk-7.pdf"/>
          <p:cNvPicPr>
            <a:picLocks noChangeAspect="1"/>
          </p:cNvPicPr>
          <p:nvPr/>
        </p:nvPicPr>
        <p:blipFill rotWithShape="1">
          <a:blip r:embed="rId3">
            <a:extLst>
              <a:ext uri="{28A0092B-C50C-407E-A947-70E740481C1C}">
                <a14:useLocalDpi xmlns:a14="http://schemas.microsoft.com/office/drawing/2010/main" val="0"/>
              </a:ext>
            </a:extLst>
          </a:blip>
          <a:srcRect r="20594"/>
          <a:stretch/>
        </p:blipFill>
        <p:spPr>
          <a:xfrm>
            <a:off x="5652120" y="1798692"/>
            <a:ext cx="3096344" cy="4582636"/>
          </a:xfrm>
          <a:prstGeom prst="rect">
            <a:avLst/>
          </a:prstGeom>
        </p:spPr>
      </p:pic>
      <p:pic>
        <p:nvPicPr>
          <p:cNvPr id="3" name="Picture 2" descr="graphics-unnamed-chunk-2.pdf"/>
          <p:cNvPicPr>
            <a:picLocks noChangeAspect="1"/>
          </p:cNvPicPr>
          <p:nvPr/>
        </p:nvPicPr>
        <p:blipFill rotWithShape="1">
          <a:blip r:embed="rId4">
            <a:extLst>
              <a:ext uri="{28A0092B-C50C-407E-A947-70E740481C1C}">
                <a14:useLocalDpi xmlns:a14="http://schemas.microsoft.com/office/drawing/2010/main" val="0"/>
              </a:ext>
            </a:extLst>
          </a:blip>
          <a:srcRect l="4195" t="22921" r="8349" b="15987"/>
          <a:stretch/>
        </p:blipFill>
        <p:spPr>
          <a:xfrm>
            <a:off x="-1044624" y="2132856"/>
            <a:ext cx="5616624" cy="3744416"/>
          </a:xfrm>
          <a:prstGeom prst="rect">
            <a:avLst/>
          </a:prstGeom>
        </p:spPr>
      </p:pic>
      <p:sp>
        <p:nvSpPr>
          <p:cNvPr id="2" name="Title 1"/>
          <p:cNvSpPr>
            <a:spLocks noGrp="1"/>
          </p:cNvSpPr>
          <p:nvPr>
            <p:ph type="title"/>
          </p:nvPr>
        </p:nvSpPr>
        <p:spPr/>
        <p:txBody>
          <a:bodyPr>
            <a:normAutofit/>
          </a:bodyPr>
          <a:lstStyle/>
          <a:p>
            <a:r>
              <a:rPr lang="en-US" sz="2800" dirty="0" smtClean="0"/>
              <a:t>Motivating simulation example I</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pic>
        <p:nvPicPr>
          <p:cNvPr id="6" name="Picture 5" descr="graphics-unnamed-chunk-2.pdf"/>
          <p:cNvPicPr>
            <a:picLocks noChangeAspect="1"/>
          </p:cNvPicPr>
          <p:nvPr/>
        </p:nvPicPr>
        <p:blipFill rotWithShape="1">
          <a:blip r:embed="rId5">
            <a:extLst>
              <a:ext uri="{28A0092B-C50C-407E-A947-70E740481C1C}">
                <a14:useLocalDpi xmlns:a14="http://schemas.microsoft.com/office/drawing/2010/main" val="0"/>
              </a:ext>
            </a:extLst>
          </a:blip>
          <a:srcRect l="10465" t="7267" r="72828" b="84142"/>
          <a:stretch/>
        </p:blipFill>
        <p:spPr>
          <a:xfrm>
            <a:off x="4256594" y="5961866"/>
            <a:ext cx="1440159" cy="531039"/>
          </a:xfrm>
          <a:prstGeom prst="rect">
            <a:avLst/>
          </a:prstGeom>
        </p:spPr>
      </p:pic>
      <p:sp>
        <p:nvSpPr>
          <p:cNvPr id="24" name="Rectangle 23"/>
          <p:cNvSpPr/>
          <p:nvPr/>
        </p:nvSpPr>
        <p:spPr>
          <a:xfrm>
            <a:off x="4499992" y="5949280"/>
            <a:ext cx="916986" cy="200436"/>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25" name="Group 24"/>
          <p:cNvGrpSpPr/>
          <p:nvPr/>
        </p:nvGrpSpPr>
        <p:grpSpPr>
          <a:xfrm>
            <a:off x="435303" y="1484784"/>
            <a:ext cx="4363986" cy="4896544"/>
            <a:chOff x="2523535" y="1412776"/>
            <a:chExt cx="4363986" cy="4896544"/>
          </a:xfrm>
        </p:grpSpPr>
        <p:sp>
          <p:nvSpPr>
            <p:cNvPr id="5" name="Rectangle 4"/>
            <p:cNvSpPr/>
            <p:nvPr/>
          </p:nvSpPr>
          <p:spPr>
            <a:xfrm>
              <a:off x="2523535" y="2299971"/>
              <a:ext cx="3508041" cy="3410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5" idx="0"/>
              <a:endCxn id="5" idx="2"/>
            </p:cNvCxnSpPr>
            <p:nvPr/>
          </p:nvCxnSpPr>
          <p:spPr>
            <a:xfrm>
              <a:off x="4277556" y="2299971"/>
              <a:ext cx="0" cy="3410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eft Brace 8"/>
            <p:cNvSpPr/>
            <p:nvPr/>
          </p:nvSpPr>
          <p:spPr>
            <a:xfrm rot="16200000" flipH="1">
              <a:off x="3083846"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863518" y="1844824"/>
              <a:ext cx="660373" cy="307777"/>
            </a:xfrm>
            <a:prstGeom prst="rect">
              <a:avLst/>
            </a:prstGeom>
            <a:noFill/>
          </p:spPr>
          <p:txBody>
            <a:bodyPr wrap="square" rtlCol="0">
              <a:spAutoFit/>
            </a:bodyPr>
            <a:lstStyle/>
            <a:p>
              <a:r>
                <a:rPr lang="en-AU" sz="1400" b="1" dirty="0" smtClean="0">
                  <a:solidFill>
                    <a:schemeClr val="accent1">
                      <a:lumMod val="60000"/>
                      <a:lumOff val="40000"/>
                    </a:schemeClr>
                  </a:solidFill>
                </a:rPr>
                <a:t>Major</a:t>
              </a:r>
              <a:endParaRPr lang="en-US" sz="1400" b="1" dirty="0">
                <a:solidFill>
                  <a:schemeClr val="accent1">
                    <a:lumMod val="60000"/>
                    <a:lumOff val="40000"/>
                  </a:schemeClr>
                </a:solidFill>
              </a:endParaRPr>
            </a:p>
          </p:txBody>
        </p:sp>
        <p:sp>
          <p:nvSpPr>
            <p:cNvPr id="15" name="TextBox 14"/>
            <p:cNvSpPr txBox="1"/>
            <p:nvPr/>
          </p:nvSpPr>
          <p:spPr>
            <a:xfrm>
              <a:off x="4565072" y="1844824"/>
              <a:ext cx="687011" cy="307777"/>
            </a:xfrm>
            <a:prstGeom prst="rect">
              <a:avLst/>
            </a:prstGeom>
            <a:noFill/>
          </p:spPr>
          <p:txBody>
            <a:bodyPr wrap="square" rtlCol="0">
              <a:spAutoFit/>
            </a:bodyPr>
            <a:lstStyle/>
            <a:p>
              <a:r>
                <a:rPr lang="en-AU" sz="1400" b="1" dirty="0" smtClean="0">
                  <a:solidFill>
                    <a:srgbClr val="F26070"/>
                  </a:solidFill>
                </a:rPr>
                <a:t>Major</a:t>
              </a:r>
              <a:endParaRPr lang="en-US" sz="1400" b="1" dirty="0">
                <a:solidFill>
                  <a:srgbClr val="F26070"/>
                </a:solidFill>
              </a:endParaRPr>
            </a:p>
          </p:txBody>
        </p:sp>
        <p:sp>
          <p:nvSpPr>
            <p:cNvPr id="16" name="TextBox 15"/>
            <p:cNvSpPr txBox="1"/>
            <p:nvPr/>
          </p:nvSpPr>
          <p:spPr>
            <a:xfrm>
              <a:off x="5436096" y="1864569"/>
              <a:ext cx="1049274"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7" name="TextBox 16"/>
            <p:cNvSpPr txBox="1"/>
            <p:nvPr/>
          </p:nvSpPr>
          <p:spPr>
            <a:xfrm>
              <a:off x="3666742" y="1844824"/>
              <a:ext cx="833250" cy="307777"/>
            </a:xfrm>
            <a:prstGeom prst="rect">
              <a:avLst/>
            </a:prstGeom>
            <a:noFill/>
          </p:spPr>
          <p:txBody>
            <a:bodyPr wrap="square" rtlCol="0">
              <a:spAutoFit/>
            </a:bodyPr>
            <a:lstStyle/>
            <a:p>
              <a:r>
                <a:rPr lang="en-AU" sz="1400" b="1" dirty="0" smtClean="0">
                  <a:solidFill>
                    <a:srgbClr val="50B79F"/>
                  </a:solidFill>
                </a:rPr>
                <a:t>Minor</a:t>
              </a:r>
              <a:endParaRPr lang="en-US" sz="1400" b="1" dirty="0">
                <a:solidFill>
                  <a:srgbClr val="50B79F"/>
                </a:solidFill>
              </a:endParaRPr>
            </a:p>
          </p:txBody>
        </p:sp>
        <p:sp>
          <p:nvSpPr>
            <p:cNvPr id="19" name="TextBox 18"/>
            <p:cNvSpPr txBox="1"/>
            <p:nvPr/>
          </p:nvSpPr>
          <p:spPr>
            <a:xfrm>
              <a:off x="3005160" y="1412776"/>
              <a:ext cx="774752" cy="369332"/>
            </a:xfrm>
            <a:prstGeom prst="rect">
              <a:avLst/>
            </a:prstGeom>
            <a:noFill/>
          </p:spPr>
          <p:txBody>
            <a:bodyPr wrap="square" rtlCol="0">
              <a:spAutoFit/>
            </a:bodyPr>
            <a:lstStyle/>
            <a:p>
              <a:r>
                <a:rPr lang="en-AU" b="1" dirty="0" smtClean="0">
                  <a:solidFill>
                    <a:schemeClr val="accent1">
                      <a:lumMod val="75000"/>
                    </a:schemeClr>
                  </a:solidFill>
                </a:rPr>
                <a:t>GP</a:t>
              </a:r>
              <a:endParaRPr lang="en-US" b="1" dirty="0">
                <a:solidFill>
                  <a:schemeClr val="accent1">
                    <a:lumMod val="75000"/>
                  </a:schemeClr>
                </a:solidFill>
              </a:endParaRPr>
            </a:p>
          </p:txBody>
        </p:sp>
        <p:sp>
          <p:nvSpPr>
            <p:cNvPr id="22" name="TextBox 21"/>
            <p:cNvSpPr txBox="1"/>
            <p:nvPr/>
          </p:nvSpPr>
          <p:spPr>
            <a:xfrm>
              <a:off x="4860032" y="1412776"/>
              <a:ext cx="576064" cy="369332"/>
            </a:xfrm>
            <a:prstGeom prst="rect">
              <a:avLst/>
            </a:prstGeom>
            <a:noFill/>
          </p:spPr>
          <p:txBody>
            <a:bodyPr wrap="square" rtlCol="0">
              <a:spAutoFit/>
            </a:bodyPr>
            <a:lstStyle/>
            <a:p>
              <a:r>
                <a:rPr lang="en-AU" b="1" dirty="0" smtClean="0">
                  <a:solidFill>
                    <a:srgbClr val="3366FF"/>
                  </a:solidFill>
                </a:rPr>
                <a:t>PP</a:t>
              </a:r>
              <a:endParaRPr lang="en-US" b="1" dirty="0">
                <a:solidFill>
                  <a:srgbClr val="3366FF"/>
                </a:solidFill>
              </a:endParaRP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6" y="3501008"/>
              <a:ext cx="371305" cy="93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828" y="5984575"/>
              <a:ext cx="1262437" cy="324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Left Brace 28"/>
            <p:cNvSpPr/>
            <p:nvPr/>
          </p:nvSpPr>
          <p:spPr>
            <a:xfrm rot="16200000" flipH="1">
              <a:off x="3939663"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16200000" flipH="1">
              <a:off x="4827403" y="1568624"/>
              <a:ext cx="112550" cy="1199419"/>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p:cNvSpPr/>
            <p:nvPr/>
          </p:nvSpPr>
          <p:spPr>
            <a:xfrm rot="16200000" flipH="1">
              <a:off x="5683220" y="1952310"/>
              <a:ext cx="112548" cy="432050"/>
            </a:xfrm>
            <a:prstGeom prst="leftBrace">
              <a:avLst>
                <a:gd name="adj1" fmla="val 8333"/>
                <a:gd name="adj2" fmla="val 509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6" name="Picture 25" descr="graphics-unnamed-chunk-7.pdf"/>
          <p:cNvPicPr>
            <a:picLocks noChangeAspect="1"/>
          </p:cNvPicPr>
          <p:nvPr/>
        </p:nvPicPr>
        <p:blipFill rotWithShape="1">
          <a:blip r:embed="rId3">
            <a:extLst>
              <a:ext uri="{28A0092B-C50C-407E-A947-70E740481C1C}">
                <a14:useLocalDpi xmlns:a14="http://schemas.microsoft.com/office/drawing/2010/main" val="0"/>
              </a:ext>
            </a:extLst>
          </a:blip>
          <a:srcRect r="20594"/>
          <a:stretch/>
        </p:blipFill>
        <p:spPr>
          <a:xfrm>
            <a:off x="5652120" y="1772816"/>
            <a:ext cx="3096344" cy="4582636"/>
          </a:xfrm>
          <a:prstGeom prst="rect">
            <a:avLst/>
          </a:prstGeom>
        </p:spPr>
      </p:pic>
    </p:spTree>
    <p:extLst>
      <p:ext uri="{BB962C8B-B14F-4D97-AF65-F5344CB8AC3E}">
        <p14:creationId xmlns:p14="http://schemas.microsoft.com/office/powerpoint/2010/main" val="21460510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Recall – Experimental data</a:t>
            </a:r>
            <a:br>
              <a:rPr lang="en-AU" dirty="0" smtClean="0"/>
            </a:br>
            <a:r>
              <a:rPr lang="en-AU" sz="2000" dirty="0" smtClean="0"/>
              <a:t>Stage III metastatic melanoma</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pic>
        <p:nvPicPr>
          <p:cNvPr id="6" name="Picture 5" descr="Survival.pdf"/>
          <p:cNvPicPr>
            <a:picLocks noChangeAspect="1"/>
          </p:cNvPicPr>
          <p:nvPr/>
        </p:nvPicPr>
        <p:blipFill rotWithShape="1">
          <a:blip r:embed="rId2" cstate="print">
            <a:extLst>
              <a:ext uri="{28A0092B-C50C-407E-A947-70E740481C1C}">
                <a14:useLocalDpi xmlns:a14="http://schemas.microsoft.com/office/drawing/2010/main"/>
              </a:ext>
            </a:extLst>
          </a:blip>
          <a:srcRect l="4861" t="12699" b="1987"/>
          <a:stretch/>
        </p:blipFill>
        <p:spPr>
          <a:xfrm>
            <a:off x="395536" y="1412777"/>
            <a:ext cx="6768751" cy="4968552"/>
          </a:xfrm>
          <a:prstGeom prst="rect">
            <a:avLst/>
          </a:prstGeom>
        </p:spPr>
      </p:pic>
      <p:grpSp>
        <p:nvGrpSpPr>
          <p:cNvPr id="7" name="Group 6"/>
          <p:cNvGrpSpPr/>
          <p:nvPr/>
        </p:nvGrpSpPr>
        <p:grpSpPr>
          <a:xfrm>
            <a:off x="6660233" y="1600200"/>
            <a:ext cx="2160239" cy="3808169"/>
            <a:chOff x="6156176" y="1732538"/>
            <a:chExt cx="2422087" cy="4757333"/>
          </a:xfrm>
        </p:grpSpPr>
        <p:sp>
          <p:nvSpPr>
            <p:cNvPr id="8" name="Rectangle 7"/>
            <p:cNvSpPr/>
            <p:nvPr/>
          </p:nvSpPr>
          <p:spPr>
            <a:xfrm>
              <a:off x="6156176" y="1732538"/>
              <a:ext cx="2422087" cy="4664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AU"/>
            </a:p>
          </p:txBody>
        </p:sp>
        <p:sp>
          <p:nvSpPr>
            <p:cNvPr id="9" name="TextBox 8"/>
            <p:cNvSpPr txBox="1"/>
            <p:nvPr/>
          </p:nvSpPr>
          <p:spPr>
            <a:xfrm>
              <a:off x="6186283" y="1991361"/>
              <a:ext cx="2376265" cy="4498510"/>
            </a:xfrm>
            <a:prstGeom prst="rect">
              <a:avLst/>
            </a:prstGeom>
            <a:noFill/>
          </p:spPr>
          <p:txBody>
            <a:bodyPr wrap="square" rtlCol="0">
              <a:spAutoFit/>
            </a:bodyPr>
            <a:lstStyle/>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b="1" dirty="0" smtClean="0"/>
                <a:t>Two survival groups</a:t>
              </a:r>
            </a:p>
            <a:p>
              <a:pP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endParaRPr lang="en-GB" sz="1800" dirty="0" smtClean="0"/>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b="1" dirty="0" smtClean="0">
                  <a:solidFill>
                    <a:schemeClr val="accent2">
                      <a:lumMod val="60000"/>
                      <a:lumOff val="40000"/>
                    </a:schemeClr>
                  </a:solidFill>
                </a:rPr>
                <a:t>Poor</a:t>
              </a:r>
              <a:r>
                <a:rPr lang="en-GB" sz="1800" b="1" dirty="0" smtClean="0">
                  <a:solidFill>
                    <a:schemeClr val="accent2">
                      <a:lumMod val="60000"/>
                      <a:lumOff val="40000"/>
                    </a:schemeClr>
                  </a:solidFill>
                </a:rPr>
                <a:t> </a:t>
              </a:r>
              <a:r>
                <a:rPr lang="en-GB" b="1" dirty="0">
                  <a:solidFill>
                    <a:schemeClr val="accent2">
                      <a:lumMod val="60000"/>
                      <a:lumOff val="40000"/>
                    </a:schemeClr>
                  </a:solidFill>
                </a:rPr>
                <a:t>p</a:t>
              </a:r>
              <a:r>
                <a:rPr lang="en-GB" sz="1800" b="1" dirty="0" smtClean="0">
                  <a:solidFill>
                    <a:schemeClr val="accent2">
                      <a:lumMod val="60000"/>
                      <a:lumOff val="40000"/>
                    </a:schemeClr>
                  </a:solidFill>
                </a:rPr>
                <a:t>rognosis</a:t>
              </a:r>
              <a:endParaRPr lang="en-GB" dirty="0"/>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dirty="0" smtClean="0"/>
                <a:t>Survival &lt; 1 year and died due to melanoma</a:t>
              </a:r>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endParaRPr lang="en-GB" sz="1800" dirty="0" smtClean="0"/>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b="1" dirty="0" smtClean="0">
                  <a:solidFill>
                    <a:schemeClr val="accent1">
                      <a:lumMod val="60000"/>
                      <a:lumOff val="40000"/>
                    </a:schemeClr>
                  </a:solidFill>
                </a:rPr>
                <a:t>Good prognosis</a:t>
              </a:r>
              <a:r>
                <a:rPr lang="en-GB" sz="1800" dirty="0" smtClean="0"/>
                <a:t> </a:t>
              </a:r>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dirty="0" smtClean="0"/>
                <a:t>Survival ≥ 4 years with no sign of relapse</a:t>
              </a:r>
            </a:p>
            <a:p>
              <a:endParaRPr lang="en-AU" sz="1200" dirty="0"/>
            </a:p>
          </p:txBody>
        </p:sp>
      </p:grpSp>
    </p:spTree>
    <p:extLst>
      <p:ext uri="{BB962C8B-B14F-4D97-AF65-F5344CB8AC3E}">
        <p14:creationId xmlns:p14="http://schemas.microsoft.com/office/powerpoint/2010/main" val="39132575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796039" y="3778349"/>
            <a:ext cx="5347961" cy="251753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smtClean="0"/>
          </a:p>
          <a:p>
            <a:pPr algn="ctr"/>
            <a:r>
              <a:rPr kumimoji="1" lang="en-AU" altLang="zh-TW" b="1" dirty="0" err="1" smtClean="0"/>
              <a:t>omics</a:t>
            </a:r>
            <a:r>
              <a:rPr kumimoji="1" lang="en-AU" altLang="zh-TW" b="1" dirty="0" smtClean="0"/>
              <a:t> data</a:t>
            </a:r>
          </a:p>
          <a:p>
            <a:pPr algn="ctr"/>
            <a:endParaRPr kumimoji="1" lang="en-AU" altLang="zh-TW" dirty="0"/>
          </a:p>
          <a:p>
            <a:pPr algn="ctr"/>
            <a:endParaRPr kumimoji="1" lang="zh-TW" altLang="en-US" dirty="0"/>
          </a:p>
        </p:txBody>
      </p:sp>
      <p:sp>
        <p:nvSpPr>
          <p:cNvPr id="4" name="Title 3"/>
          <p:cNvSpPr>
            <a:spLocks noGrp="1"/>
          </p:cNvSpPr>
          <p:nvPr>
            <p:ph type="title"/>
          </p:nvPr>
        </p:nvSpPr>
        <p:spPr/>
        <p:txBody>
          <a:bodyPr/>
          <a:lstStyle/>
          <a:p>
            <a:r>
              <a:rPr kumimoji="1" lang="en-AU" altLang="zh-TW" dirty="0" smtClean="0"/>
              <a:t>Recall - Experimental data</a:t>
            </a:r>
            <a:endParaRPr kumimoji="1" lang="zh-TW" altLang="en-US" dirty="0"/>
          </a:p>
        </p:txBody>
      </p:sp>
      <p:sp>
        <p:nvSpPr>
          <p:cNvPr id="5" name="Magnetic Disk 4"/>
          <p:cNvSpPr/>
          <p:nvPr/>
        </p:nvSpPr>
        <p:spPr>
          <a:xfrm>
            <a:off x="1728008" y="1700808"/>
            <a:ext cx="2267928" cy="146762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en-AU" altLang="zh-TW" dirty="0" smtClean="0"/>
          </a:p>
          <a:p>
            <a:pPr algn="ctr"/>
            <a:r>
              <a:rPr kumimoji="1" lang="en-AU" altLang="zh-TW" dirty="0" smtClean="0"/>
              <a:t>84 Stage III </a:t>
            </a:r>
          </a:p>
          <a:p>
            <a:pPr algn="ctr"/>
            <a:r>
              <a:rPr kumimoji="1" lang="en-AU" altLang="zh-TW" dirty="0" smtClean="0"/>
              <a:t>Melanoma specimens</a:t>
            </a:r>
          </a:p>
        </p:txBody>
      </p:sp>
      <p:sp>
        <p:nvSpPr>
          <p:cNvPr id="6" name="Parallelogram 5"/>
          <p:cNvSpPr/>
          <p:nvPr/>
        </p:nvSpPr>
        <p:spPr>
          <a:xfrm>
            <a:off x="5076108" y="1710795"/>
            <a:ext cx="2880268" cy="1500314"/>
          </a:xfrm>
          <a:prstGeom prst="parallelogram">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AU" altLang="zh-TW" dirty="0" smtClean="0"/>
              <a:t>GP: &lt; 1 year </a:t>
            </a:r>
            <a:r>
              <a:rPr lang="en-GB" altLang="zh-TW" dirty="0"/>
              <a:t>died due to </a:t>
            </a:r>
            <a:r>
              <a:rPr lang="en-GB" altLang="zh-TW" dirty="0" smtClean="0"/>
              <a:t>melanoma</a:t>
            </a:r>
          </a:p>
          <a:p>
            <a:pPr algn="ctr"/>
            <a:endParaRPr lang="en-GB" altLang="zh-TW" dirty="0" smtClean="0"/>
          </a:p>
          <a:p>
            <a:pPr algn="ctr"/>
            <a:r>
              <a:rPr lang="en-GB" altLang="zh-TW" dirty="0" smtClean="0"/>
              <a:t>PP: &gt; 4 year with no sign of relapse</a:t>
            </a:r>
            <a:endParaRPr kumimoji="1" lang="en-AU" altLang="zh-TW" dirty="0" smtClean="0"/>
          </a:p>
        </p:txBody>
      </p:sp>
      <p:sp>
        <p:nvSpPr>
          <p:cNvPr id="7" name="Rectangle 6"/>
          <p:cNvSpPr/>
          <p:nvPr/>
        </p:nvSpPr>
        <p:spPr>
          <a:xfrm>
            <a:off x="204113" y="3895636"/>
            <a:ext cx="1620000" cy="13608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AU" altLang="zh-TW" dirty="0" err="1" smtClean="0"/>
              <a:t>Clinico</a:t>
            </a:r>
            <a:r>
              <a:rPr kumimoji="1" lang="en-AU" altLang="zh-TW" dirty="0" smtClean="0"/>
              <a:t>-pathologic</a:t>
            </a:r>
          </a:p>
          <a:p>
            <a:pPr algn="ctr"/>
            <a:r>
              <a:rPr kumimoji="1" lang="en-AU" altLang="zh-TW" dirty="0" smtClean="0"/>
              <a:t>(n = 48)</a:t>
            </a:r>
            <a:endParaRPr kumimoji="1" lang="zh-TW" altLang="en-US" dirty="0"/>
          </a:p>
        </p:txBody>
      </p:sp>
      <p:sp>
        <p:nvSpPr>
          <p:cNvPr id="8" name="Rectangle 7"/>
          <p:cNvSpPr/>
          <p:nvPr/>
        </p:nvSpPr>
        <p:spPr>
          <a:xfrm>
            <a:off x="2034773" y="3895636"/>
            <a:ext cx="1620000" cy="13608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AU" altLang="zh-TW" dirty="0" smtClean="0"/>
              <a:t>BRAF / NRAS</a:t>
            </a:r>
          </a:p>
          <a:p>
            <a:pPr algn="ctr"/>
            <a:r>
              <a:rPr kumimoji="1" lang="en-AU" altLang="zh-TW" dirty="0" smtClean="0"/>
              <a:t>Mutation status</a:t>
            </a:r>
          </a:p>
          <a:p>
            <a:pPr algn="ctr"/>
            <a:r>
              <a:rPr kumimoji="1" lang="en-AU" altLang="zh-TW" dirty="0" smtClean="0"/>
              <a:t>(n = 48)</a:t>
            </a:r>
            <a:endParaRPr kumimoji="1" lang="zh-TW" altLang="en-US" dirty="0"/>
          </a:p>
        </p:txBody>
      </p:sp>
      <p:sp>
        <p:nvSpPr>
          <p:cNvPr id="9" name="Rectangle 8"/>
          <p:cNvSpPr/>
          <p:nvPr/>
        </p:nvSpPr>
        <p:spPr>
          <a:xfrm>
            <a:off x="3836413"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mRNA expression</a:t>
            </a:r>
          </a:p>
          <a:p>
            <a:pPr algn="ctr"/>
            <a:r>
              <a:rPr kumimoji="1" lang="en-AU" altLang="zh-TW" dirty="0" smtClean="0"/>
              <a:t>(n = 47)</a:t>
            </a:r>
          </a:p>
        </p:txBody>
      </p:sp>
      <p:sp>
        <p:nvSpPr>
          <p:cNvPr id="10" name="Rectangle 9"/>
          <p:cNvSpPr/>
          <p:nvPr/>
        </p:nvSpPr>
        <p:spPr>
          <a:xfrm>
            <a:off x="5633060"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microRNA expression</a:t>
            </a:r>
          </a:p>
          <a:p>
            <a:pPr algn="ctr"/>
            <a:r>
              <a:rPr kumimoji="1" lang="en-AU" altLang="zh-TW" dirty="0" smtClean="0"/>
              <a:t>(n = 45)</a:t>
            </a:r>
          </a:p>
        </p:txBody>
      </p:sp>
      <p:sp>
        <p:nvSpPr>
          <p:cNvPr id="11" name="Rectangle 10"/>
          <p:cNvSpPr/>
          <p:nvPr/>
        </p:nvSpPr>
        <p:spPr>
          <a:xfrm>
            <a:off x="7405460"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Protein (</a:t>
            </a:r>
            <a:r>
              <a:rPr kumimoji="1" lang="en-AU" altLang="zh-TW" dirty="0" err="1" smtClean="0"/>
              <a:t>iTRAQ</a:t>
            </a:r>
            <a:r>
              <a:rPr kumimoji="1" lang="en-AU" altLang="zh-TW" dirty="0" smtClean="0"/>
              <a:t>) expression</a:t>
            </a:r>
          </a:p>
          <a:p>
            <a:pPr algn="ctr"/>
            <a:r>
              <a:rPr kumimoji="1" lang="en-AU" altLang="zh-TW" dirty="0" smtClean="0"/>
              <a:t>  (n = 33)*</a:t>
            </a:r>
          </a:p>
        </p:txBody>
      </p:sp>
      <p:sp>
        <p:nvSpPr>
          <p:cNvPr id="13" name="Rounded Rectangle 12"/>
          <p:cNvSpPr/>
          <p:nvPr/>
        </p:nvSpPr>
        <p:spPr>
          <a:xfrm>
            <a:off x="204113" y="5505000"/>
            <a:ext cx="1620000" cy="4893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AU" altLang="zh-TW" dirty="0" smtClean="0"/>
              <a:t>19 variables</a:t>
            </a:r>
            <a:endParaRPr kumimoji="1" lang="zh-TW" altLang="en-US" dirty="0"/>
          </a:p>
        </p:txBody>
      </p:sp>
      <p:sp>
        <p:nvSpPr>
          <p:cNvPr id="14" name="Rounded Rectangle 13"/>
          <p:cNvSpPr/>
          <p:nvPr/>
        </p:nvSpPr>
        <p:spPr>
          <a:xfrm>
            <a:off x="2041156" y="5505000"/>
            <a:ext cx="1620000" cy="4893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AU" altLang="zh-TW" dirty="0"/>
              <a:t>2</a:t>
            </a:r>
            <a:r>
              <a:rPr kumimoji="1" lang="en-AU" altLang="zh-TW" dirty="0" smtClean="0"/>
              <a:t> variables</a:t>
            </a:r>
            <a:endParaRPr kumimoji="1" lang="zh-TW" altLang="en-US" dirty="0"/>
          </a:p>
        </p:txBody>
      </p:sp>
      <p:sp>
        <p:nvSpPr>
          <p:cNvPr id="15" name="Rounded Rectangle 14"/>
          <p:cNvSpPr/>
          <p:nvPr/>
        </p:nvSpPr>
        <p:spPr>
          <a:xfrm>
            <a:off x="3836413"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48802</a:t>
            </a:r>
          </a:p>
          <a:p>
            <a:pPr algn="ctr"/>
            <a:r>
              <a:rPr kumimoji="1" lang="en-AU" altLang="zh-TW" dirty="0" smtClean="0"/>
              <a:t>probes</a:t>
            </a:r>
          </a:p>
        </p:txBody>
      </p:sp>
      <p:sp>
        <p:nvSpPr>
          <p:cNvPr id="16" name="Rounded Rectangle 15"/>
          <p:cNvSpPr/>
          <p:nvPr/>
        </p:nvSpPr>
        <p:spPr>
          <a:xfrm>
            <a:off x="5633060"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1347 sets of probes</a:t>
            </a:r>
          </a:p>
        </p:txBody>
      </p:sp>
      <p:sp>
        <p:nvSpPr>
          <p:cNvPr id="17" name="Rounded Rectangle 16"/>
          <p:cNvSpPr/>
          <p:nvPr/>
        </p:nvSpPr>
        <p:spPr>
          <a:xfrm>
            <a:off x="7405460"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8397 peptides</a:t>
            </a:r>
          </a:p>
        </p:txBody>
      </p:sp>
      <p:cxnSp>
        <p:nvCxnSpPr>
          <p:cNvPr id="23" name="Straight Connector 22"/>
          <p:cNvCxnSpPr>
            <a:stCxn id="6" idx="4"/>
          </p:cNvCxnSpPr>
          <p:nvPr/>
        </p:nvCxnSpPr>
        <p:spPr>
          <a:xfrm flipH="1">
            <a:off x="6514993" y="3211109"/>
            <a:ext cx="1249" cy="314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1013735" y="3531882"/>
            <a:ext cx="7190658" cy="4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7" idx="0"/>
          </p:cNvCxnSpPr>
          <p:nvPr/>
        </p:nvCxnSpPr>
        <p:spPr>
          <a:xfrm>
            <a:off x="1014113" y="3535999"/>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844419" y="3531882"/>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612420"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491531"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8204393"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90717" y="3778349"/>
            <a:ext cx="3651363" cy="251753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r>
              <a:rPr kumimoji="1" lang="en-AU" altLang="zh-TW" b="1" dirty="0" smtClean="0"/>
              <a:t>CPM</a:t>
            </a:r>
          </a:p>
          <a:p>
            <a:pPr algn="ctr"/>
            <a:endParaRPr kumimoji="1" lang="en-AU" altLang="zh-TW" dirty="0"/>
          </a:p>
          <a:p>
            <a:pPr algn="ctr"/>
            <a:endParaRPr kumimoji="1" lang="zh-TW" altLang="en-US" dirty="0"/>
          </a:p>
        </p:txBody>
      </p:sp>
      <p:cxnSp>
        <p:nvCxnSpPr>
          <p:cNvPr id="22" name="Straight Arrow Connector 21"/>
          <p:cNvCxnSpPr/>
          <p:nvPr/>
        </p:nvCxnSpPr>
        <p:spPr>
          <a:xfrm>
            <a:off x="3995936" y="2430875"/>
            <a:ext cx="122413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3115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en-AU" altLang="zh-TW" dirty="0" smtClean="0"/>
              <a:t>Patient </a:t>
            </a:r>
            <a:r>
              <a:rPr kumimoji="1" lang="en-AU" altLang="zh-TW" dirty="0"/>
              <a:t>accuracy</a:t>
            </a:r>
            <a:br>
              <a:rPr kumimoji="1" lang="en-AU" altLang="zh-TW" dirty="0"/>
            </a:br>
            <a:r>
              <a:rPr kumimoji="1" lang="en-AU" altLang="zh-TW" sz="2000" dirty="0" smtClean="0"/>
              <a:t>Results from </a:t>
            </a:r>
            <a:r>
              <a:rPr kumimoji="1" lang="en-AU" altLang="zh-TW" sz="2000" dirty="0" err="1"/>
              <a:t>Jayawardana</a:t>
            </a:r>
            <a:r>
              <a:rPr kumimoji="1" lang="en-AU" altLang="zh-TW" sz="2000" dirty="0"/>
              <a:t> et al (</a:t>
            </a:r>
            <a:r>
              <a:rPr kumimoji="1" lang="en-AU" altLang="zh-TW" sz="2000" dirty="0" smtClean="0"/>
              <a:t>2015; </a:t>
            </a:r>
            <a:r>
              <a:rPr kumimoji="1" lang="en-AU" altLang="zh-TW" sz="2000" dirty="0"/>
              <a:t>IJCR)</a:t>
            </a:r>
            <a:endParaRPr kumimoji="1" lang="zh-TW" alt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5" name="Picture 4"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l="21304" t="21275" b="42343"/>
          <a:stretch/>
        </p:blipFill>
        <p:spPr>
          <a:xfrm>
            <a:off x="251520" y="2636912"/>
            <a:ext cx="7195910" cy="1800200"/>
          </a:xfrm>
          <a:prstGeom prst="rect">
            <a:avLst/>
          </a:prstGeom>
        </p:spPr>
      </p:pic>
      <p:pic>
        <p:nvPicPr>
          <p:cNvPr id="6" name="Picture 5"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r="71144" b="79496"/>
          <a:stretch/>
        </p:blipFill>
        <p:spPr>
          <a:xfrm>
            <a:off x="6613968" y="1268759"/>
            <a:ext cx="2638552" cy="1152129"/>
          </a:xfrm>
          <a:prstGeom prst="rect">
            <a:avLst/>
          </a:prstGeom>
        </p:spPr>
      </p:pic>
      <p:sp>
        <p:nvSpPr>
          <p:cNvPr id="8" name="Slide Number Placeholder 2"/>
          <p:cNvSpPr txBox="1">
            <a:spLocks/>
          </p:cNvSpPr>
          <p:nvPr/>
        </p:nvSpPr>
        <p:spPr>
          <a:xfrm>
            <a:off x="8664605" y="6586741"/>
            <a:ext cx="249208" cy="214315"/>
          </a:xfrm>
          <a:prstGeom prst="rect">
            <a:avLst/>
          </a:prstGeom>
        </p:spPr>
        <p:txBody>
          <a:bodyPr vert="horz" lIns="0" tIns="0" rIns="0" bIns="0" rtlCol="0" anchor="ctr"/>
          <a:lstStyle>
            <a:defPPr>
              <a:defRPr lang="en-US"/>
            </a:defPPr>
            <a:lvl1pPr marL="0" algn="r" defTabSz="914400" rtl="0" eaLnBrk="1" latinLnBrk="0" hangingPunct="1">
              <a:defRPr lang="en-AU" sz="900" kern="1200" smtClean="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B0718A-1B3D-42D2-9A2B-FB6CFA4B4E8D}" type="slidenum">
              <a:rPr lang="en-AU" smtClean="0"/>
              <a:pPr/>
              <a:t>37</a:t>
            </a:fld>
            <a:endParaRPr lang="en-AU"/>
          </a:p>
        </p:txBody>
      </p:sp>
      <p:sp>
        <p:nvSpPr>
          <p:cNvPr id="10" name="Text Placeholder 4"/>
          <p:cNvSpPr txBox="1">
            <a:spLocks/>
          </p:cNvSpPr>
          <p:nvPr/>
        </p:nvSpPr>
        <p:spPr>
          <a:xfrm>
            <a:off x="250826" y="1459709"/>
            <a:ext cx="8662988" cy="485791"/>
          </a:xfrm>
          <a:prstGeom prst="rect">
            <a:avLst/>
          </a:prstGeom>
        </p:spPr>
        <p:txBody>
          <a:bodyPr/>
          <a:lst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dirty="0" smtClean="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AU" altLang="zh-TW" dirty="0" smtClean="0"/>
              <a:t>45 samples (excluding protein data)</a:t>
            </a:r>
            <a:endParaRPr kumimoji="1" lang="zh-TW" altLang="en-US" dirty="0"/>
          </a:p>
        </p:txBody>
      </p:sp>
      <p:sp>
        <p:nvSpPr>
          <p:cNvPr id="12" name="TextBox 11"/>
          <p:cNvSpPr txBox="1"/>
          <p:nvPr/>
        </p:nvSpPr>
        <p:spPr>
          <a:xfrm>
            <a:off x="1691680" y="2132856"/>
            <a:ext cx="518178" cy="369332"/>
          </a:xfrm>
          <a:prstGeom prst="rect">
            <a:avLst/>
          </a:prstGeom>
          <a:noFill/>
        </p:spPr>
        <p:txBody>
          <a:bodyPr wrap="none" rtlCol="0">
            <a:spAutoFit/>
          </a:bodyPr>
          <a:lstStyle/>
          <a:p>
            <a:r>
              <a:rPr kumimoji="1" lang="en-AU" altLang="zh-TW" dirty="0" smtClean="0"/>
              <a:t>GP</a:t>
            </a:r>
            <a:endParaRPr kumimoji="1" lang="zh-TW" altLang="en-US" dirty="0"/>
          </a:p>
        </p:txBody>
      </p:sp>
      <p:sp>
        <p:nvSpPr>
          <p:cNvPr id="13" name="TextBox 12"/>
          <p:cNvSpPr txBox="1"/>
          <p:nvPr/>
        </p:nvSpPr>
        <p:spPr>
          <a:xfrm>
            <a:off x="4572000" y="2132856"/>
            <a:ext cx="554727" cy="369332"/>
          </a:xfrm>
          <a:prstGeom prst="rect">
            <a:avLst/>
          </a:prstGeom>
          <a:noFill/>
        </p:spPr>
        <p:txBody>
          <a:bodyPr wrap="square" rtlCol="0">
            <a:spAutoFit/>
          </a:bodyPr>
          <a:lstStyle/>
          <a:p>
            <a:r>
              <a:rPr kumimoji="1" lang="en-AU" altLang="zh-TW" dirty="0" smtClean="0"/>
              <a:t>PP</a:t>
            </a:r>
            <a:endParaRPr kumimoji="1" lang="zh-TW" altLang="en-US" dirty="0"/>
          </a:p>
        </p:txBody>
      </p:sp>
      <p:sp>
        <p:nvSpPr>
          <p:cNvPr id="15" name="TextBox 14"/>
          <p:cNvSpPr txBox="1"/>
          <p:nvPr/>
        </p:nvSpPr>
        <p:spPr>
          <a:xfrm>
            <a:off x="251520" y="5805264"/>
            <a:ext cx="8892479" cy="646331"/>
          </a:xfrm>
          <a:prstGeom prst="rect">
            <a:avLst/>
          </a:prstGeom>
          <a:noFill/>
        </p:spPr>
        <p:txBody>
          <a:bodyPr wrap="square" rtlCol="0">
            <a:spAutoFit/>
          </a:bodyPr>
          <a:lstStyle/>
          <a:p>
            <a:r>
              <a:rPr kumimoji="1" lang="en-AU" altLang="zh-TW" dirty="0" err="1" smtClean="0"/>
              <a:t>Clinical_AJCC</a:t>
            </a:r>
            <a:r>
              <a:rPr kumimoji="1" lang="en-AU" altLang="zh-TW" dirty="0" smtClean="0"/>
              <a:t> = </a:t>
            </a:r>
            <a:r>
              <a:rPr kumimoji="1" lang="en-AU" altLang="zh-TW" u="sng" dirty="0" smtClean="0"/>
              <a:t>4 AJCC variables</a:t>
            </a:r>
            <a:r>
              <a:rPr kumimoji="1" lang="en-AU" altLang="zh-TW" dirty="0" smtClean="0"/>
              <a:t>: 1. Ulceration, 2. thickness of the primary tumour, 3. number of metastatic nodes and 4. nodal size.</a:t>
            </a:r>
            <a:endParaRPr kumimoji="1" lang="zh-TW" altLang="en-US" dirty="0"/>
          </a:p>
        </p:txBody>
      </p:sp>
      <p:sp>
        <p:nvSpPr>
          <p:cNvPr id="16" name="Rectangle 15"/>
          <p:cNvSpPr/>
          <p:nvPr/>
        </p:nvSpPr>
        <p:spPr>
          <a:xfrm>
            <a:off x="7419979" y="4368151"/>
            <a:ext cx="344555" cy="271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49410" y="4774901"/>
            <a:ext cx="344555" cy="2712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misclassification.45.2014_edited.pdf"/>
          <p:cNvPicPr>
            <a:picLocks noChangeAspect="1"/>
          </p:cNvPicPr>
          <p:nvPr/>
        </p:nvPicPr>
        <p:blipFill rotWithShape="1">
          <a:blip r:embed="rId2">
            <a:extLst>
              <a:ext uri="{28A0092B-C50C-407E-A947-70E740481C1C}">
                <a14:useLocalDpi xmlns:a14="http://schemas.microsoft.com/office/drawing/2010/main" val="0"/>
              </a:ext>
            </a:extLst>
          </a:blip>
          <a:srcRect l="18506" t="73051" r="2798" b="7194"/>
          <a:stretch/>
        </p:blipFill>
        <p:spPr>
          <a:xfrm>
            <a:off x="0" y="4437113"/>
            <a:ext cx="7195910" cy="852024"/>
          </a:xfrm>
          <a:prstGeom prst="rect">
            <a:avLst/>
          </a:prstGeom>
        </p:spPr>
      </p:pic>
      <p:sp>
        <p:nvSpPr>
          <p:cNvPr id="19" name="Rectangle 18"/>
          <p:cNvSpPr/>
          <p:nvPr/>
        </p:nvSpPr>
        <p:spPr>
          <a:xfrm>
            <a:off x="4499992" y="2683520"/>
            <a:ext cx="144016" cy="2688550"/>
          </a:xfrm>
          <a:prstGeom prst="rect">
            <a:avLst/>
          </a:prstGeom>
          <a:noFill/>
          <a:ln w="28575" cmpd="sng">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330877" y="2987660"/>
            <a:ext cx="1411877"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err="1" smtClean="0"/>
              <a:t>Clinical_AJCC</a:t>
            </a:r>
            <a:endParaRPr kumimoji="1" lang="zh-TW" altLang="en-US" sz="1400" b="1" dirty="0"/>
          </a:p>
        </p:txBody>
      </p:sp>
      <p:sp>
        <p:nvSpPr>
          <p:cNvPr id="26" name="TextBox 25"/>
          <p:cNvSpPr txBox="1"/>
          <p:nvPr/>
        </p:nvSpPr>
        <p:spPr>
          <a:xfrm>
            <a:off x="6330877" y="3356992"/>
            <a:ext cx="583626"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a:t>
            </a:r>
            <a:endParaRPr kumimoji="1" lang="zh-TW" altLang="en-US" sz="1400" b="1" dirty="0"/>
          </a:p>
        </p:txBody>
      </p:sp>
      <p:sp>
        <p:nvSpPr>
          <p:cNvPr id="27" name="TextBox 26"/>
          <p:cNvSpPr txBox="1"/>
          <p:nvPr/>
        </p:nvSpPr>
        <p:spPr>
          <a:xfrm>
            <a:off x="6330877" y="3717032"/>
            <a:ext cx="733269"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mRNA</a:t>
            </a:r>
            <a:endParaRPr kumimoji="1" lang="zh-TW" altLang="en-US" sz="1400" b="1" dirty="0"/>
          </a:p>
        </p:txBody>
      </p:sp>
      <p:sp>
        <p:nvSpPr>
          <p:cNvPr id="28" name="TextBox 27"/>
          <p:cNvSpPr txBox="1"/>
          <p:nvPr/>
        </p:nvSpPr>
        <p:spPr>
          <a:xfrm>
            <a:off x="6330877" y="4057327"/>
            <a:ext cx="1062535"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microRNA</a:t>
            </a:r>
            <a:endParaRPr kumimoji="1" lang="zh-TW" altLang="en-US" sz="1400" b="1" dirty="0"/>
          </a:p>
        </p:txBody>
      </p:sp>
      <p:sp>
        <p:nvSpPr>
          <p:cNvPr id="29" name="TextBox 28"/>
          <p:cNvSpPr txBox="1"/>
          <p:nvPr/>
        </p:nvSpPr>
        <p:spPr>
          <a:xfrm>
            <a:off x="6330877" y="4437112"/>
            <a:ext cx="1386718"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 + mRNA</a:t>
            </a:r>
            <a:endParaRPr kumimoji="1" lang="zh-TW" altLang="en-US" sz="1400" b="1" dirty="0"/>
          </a:p>
        </p:txBody>
      </p:sp>
      <p:sp>
        <p:nvSpPr>
          <p:cNvPr id="30" name="TextBox 29"/>
          <p:cNvSpPr txBox="1"/>
          <p:nvPr/>
        </p:nvSpPr>
        <p:spPr>
          <a:xfrm>
            <a:off x="6330877" y="4797152"/>
            <a:ext cx="1666104" cy="307777"/>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AU" altLang="zh-TW" sz="1400" b="1" dirty="0" smtClean="0"/>
              <a:t>CPM + microRNA</a:t>
            </a:r>
            <a:endParaRPr kumimoji="1" lang="zh-TW" altLang="en-US" sz="1400" b="1" dirty="0"/>
          </a:p>
        </p:txBody>
      </p:sp>
      <p:sp>
        <p:nvSpPr>
          <p:cNvPr id="31" name="Rectangle 30"/>
          <p:cNvSpPr/>
          <p:nvPr/>
        </p:nvSpPr>
        <p:spPr>
          <a:xfrm>
            <a:off x="467544" y="2681362"/>
            <a:ext cx="144016" cy="2688550"/>
          </a:xfrm>
          <a:prstGeom prst="rect">
            <a:avLst/>
          </a:prstGeom>
          <a:noFill/>
          <a:ln w="28575" cmpd="sng">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913188" y="5373216"/>
            <a:ext cx="1082748" cy="369332"/>
          </a:xfrm>
          <a:prstGeom prst="rect">
            <a:avLst/>
          </a:prstGeom>
          <a:noFill/>
        </p:spPr>
        <p:txBody>
          <a:bodyPr wrap="none" rtlCol="0">
            <a:spAutoFit/>
          </a:bodyPr>
          <a:lstStyle/>
          <a:p>
            <a:r>
              <a:rPr kumimoji="1" lang="en-AU" altLang="zh-TW" dirty="0" smtClean="0"/>
              <a:t>Samples</a:t>
            </a:r>
            <a:endParaRPr kumimoji="1" lang="zh-TW" altLang="en-US" dirty="0"/>
          </a:p>
        </p:txBody>
      </p:sp>
      <p:sp>
        <p:nvSpPr>
          <p:cNvPr id="23" name="Rectangle 22"/>
          <p:cNvSpPr/>
          <p:nvPr/>
        </p:nvSpPr>
        <p:spPr>
          <a:xfrm>
            <a:off x="3322464" y="2675012"/>
            <a:ext cx="144016" cy="2688550"/>
          </a:xfrm>
          <a:prstGeom prst="rect">
            <a:avLst/>
          </a:prstGeom>
          <a:noFill/>
          <a:ln w="28575" cmpd="sng">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30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800" dirty="0" smtClean="0"/>
              <a:t>So what is wrong?</a:t>
            </a:r>
            <a:endParaRPr lang="en-US" sz="2800" dirty="0"/>
          </a:p>
        </p:txBody>
      </p:sp>
      <p:sp>
        <p:nvSpPr>
          <p:cNvPr id="3" name="Content Placeholder 2"/>
          <p:cNvSpPr>
            <a:spLocks noGrp="1"/>
          </p:cNvSpPr>
          <p:nvPr>
            <p:ph idx="1"/>
          </p:nvPr>
        </p:nvSpPr>
        <p:spPr>
          <a:xfrm>
            <a:off x="-22819" y="1412777"/>
            <a:ext cx="4306787" cy="6320027"/>
          </a:xfrm>
        </p:spPr>
        <p:txBody>
          <a:bodyPr>
            <a:normAutofit/>
          </a:bodyPr>
          <a:lstStyle/>
          <a:p>
            <a:r>
              <a:rPr lang="en-AU" sz="2400" dirty="0" smtClean="0"/>
              <a:t>Samples may be “mislabelled” as Good Prognosis and Poor Prognosis</a:t>
            </a:r>
          </a:p>
          <a:p>
            <a:r>
              <a:rPr lang="en-AU" sz="2400" dirty="0" smtClean="0"/>
              <a:t>Classification unlikely to be through simple additive models</a:t>
            </a:r>
          </a:p>
          <a:p>
            <a:r>
              <a:rPr lang="en-AU" sz="2400" dirty="0" smtClean="0"/>
              <a:t>For example, we have variables </a:t>
            </a:r>
            <a:r>
              <a:rPr lang="en-AU" sz="2400" dirty="0"/>
              <a:t>that </a:t>
            </a:r>
            <a:r>
              <a:rPr lang="en-AU" sz="2400" dirty="0" smtClean="0"/>
              <a:t>explain variation in some samples, but not all</a:t>
            </a:r>
            <a:endParaRPr lang="en-US" sz="2400" dirty="0"/>
          </a:p>
          <a:p>
            <a:endParaRPr lang="en-AU" dirty="0" smtClean="0"/>
          </a:p>
          <a:p>
            <a:endParaRPr lang="en-AU"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8" y="2276873"/>
            <a:ext cx="4610169" cy="410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661060" y="2636912"/>
            <a:ext cx="647244" cy="2016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028384" y="2780928"/>
            <a:ext cx="647244" cy="2304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03686" y="5165785"/>
            <a:ext cx="647244" cy="1304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028384" y="5165785"/>
            <a:ext cx="647244" cy="1304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20792" y="2501803"/>
            <a:ext cx="1282535" cy="2592288"/>
          </a:xfrm>
          <a:prstGeom prst="rect">
            <a:avLst/>
          </a:prstGeom>
          <a:solidFill>
            <a:schemeClr val="bg1">
              <a:alpha val="5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12160" y="5177642"/>
            <a:ext cx="1296144" cy="1203687"/>
          </a:xfrm>
          <a:prstGeom prst="rect">
            <a:avLst/>
          </a:prstGeom>
          <a:solidFill>
            <a:schemeClr val="bg1">
              <a:alpha val="5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80312" y="2492896"/>
            <a:ext cx="1296144" cy="2592288"/>
          </a:xfrm>
          <a:prstGeom prst="rect">
            <a:avLst/>
          </a:prstGeom>
          <a:solidFill>
            <a:schemeClr val="bg1">
              <a:alpha val="5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254884" y="5177642"/>
            <a:ext cx="1296144" cy="1203687"/>
          </a:xfrm>
          <a:prstGeom prst="rect">
            <a:avLst/>
          </a:prstGeom>
          <a:solidFill>
            <a:schemeClr val="bg1">
              <a:alpha val="5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91604" y="3959204"/>
            <a:ext cx="184275" cy="768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84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P spid="7" grpId="0" animBg="1"/>
      <p:bldP spid="8" grpId="0" animBg="1"/>
      <p:bldP spid="5" grpId="0" animBg="1"/>
      <p:bldP spid="10" grpId="0" animBg="1"/>
      <p:bldP spid="11" grpId="0" animBg="1"/>
      <p:bldP spid="11" grpId="1" animBg="1"/>
      <p:bldP spid="12" grpId="0" animBg="1"/>
      <p:bldP spid="12"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3"/>
          <a:srcRect l="5888" t="7135" r="90840" b="7135"/>
          <a:stretch/>
        </p:blipFill>
        <p:spPr>
          <a:xfrm rot="5400000">
            <a:off x="4471688" y="1595871"/>
            <a:ext cx="101275" cy="1325535"/>
          </a:xfrm>
          <a:ln>
            <a:solidFill>
              <a:schemeClr val="tx1"/>
            </a:solidFill>
          </a:ln>
        </p:spPr>
      </p:pic>
      <p:sp>
        <p:nvSpPr>
          <p:cNvPr id="9" name="Rectangle 8"/>
          <p:cNvSpPr/>
          <p:nvPr/>
        </p:nvSpPr>
        <p:spPr>
          <a:xfrm>
            <a:off x="442901" y="2740624"/>
            <a:ext cx="838625" cy="164966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a:off x="394981" y="2371291"/>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11" name="TextBox 10"/>
          <p:cNvSpPr txBox="1"/>
          <p:nvPr/>
        </p:nvSpPr>
        <p:spPr>
          <a:xfrm rot="16200000">
            <a:off x="-239125" y="3332541"/>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12" name="Rectangle 11"/>
          <p:cNvSpPr/>
          <p:nvPr/>
        </p:nvSpPr>
        <p:spPr>
          <a:xfrm>
            <a:off x="1851237" y="1594203"/>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15" name="Rectangle 14"/>
          <p:cNvSpPr/>
          <p:nvPr/>
        </p:nvSpPr>
        <p:spPr>
          <a:xfrm>
            <a:off x="442899" y="2692699"/>
            <a:ext cx="572179" cy="174551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6" name="Rectangle 15"/>
          <p:cNvSpPr/>
          <p:nvPr/>
        </p:nvSpPr>
        <p:spPr>
          <a:xfrm>
            <a:off x="1077854" y="2701315"/>
            <a:ext cx="215646" cy="1745519"/>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7" name="Left Brace 16"/>
          <p:cNvSpPr/>
          <p:nvPr/>
        </p:nvSpPr>
        <p:spPr>
          <a:xfrm>
            <a:off x="1521505" y="2038725"/>
            <a:ext cx="155744" cy="37364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sp>
        <p:nvSpPr>
          <p:cNvPr id="18" name="Rectangle 17"/>
          <p:cNvSpPr/>
          <p:nvPr/>
        </p:nvSpPr>
        <p:spPr>
          <a:xfrm>
            <a:off x="2678061" y="1594203"/>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19" name="TextBox 18"/>
          <p:cNvSpPr txBox="1"/>
          <p:nvPr/>
        </p:nvSpPr>
        <p:spPr>
          <a:xfrm>
            <a:off x="49161" y="5733256"/>
            <a:ext cx="147234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dirty="0" smtClean="0"/>
              <a:t>Learning set</a:t>
            </a:r>
            <a:endParaRPr kumimoji="1" lang="zh-TW" altLang="en-US" dirty="0"/>
          </a:p>
        </p:txBody>
      </p:sp>
      <p:sp>
        <p:nvSpPr>
          <p:cNvPr id="20" name="TextBox 19"/>
          <p:cNvSpPr txBox="1"/>
          <p:nvPr/>
        </p:nvSpPr>
        <p:spPr>
          <a:xfrm>
            <a:off x="49161" y="6156012"/>
            <a:ext cx="1472344"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dirty="0" smtClean="0"/>
              <a:t>Testing set</a:t>
            </a:r>
            <a:endParaRPr kumimoji="1" lang="zh-TW" altLang="en-US" dirty="0"/>
          </a:p>
        </p:txBody>
      </p:sp>
      <p:cxnSp>
        <p:nvCxnSpPr>
          <p:cNvPr id="23" name="Straight Arrow Connector 22"/>
          <p:cNvCxnSpPr/>
          <p:nvPr/>
        </p:nvCxnSpPr>
        <p:spPr>
          <a:xfrm>
            <a:off x="3102666" y="2280784"/>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929057" y="1869446"/>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29" name="TextBox 28"/>
          <p:cNvSpPr txBox="1"/>
          <p:nvPr/>
        </p:nvSpPr>
        <p:spPr>
          <a:xfrm>
            <a:off x="3995936" y="1700808"/>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30" name="Rectangle 29"/>
          <p:cNvSpPr/>
          <p:nvPr/>
        </p:nvSpPr>
        <p:spPr>
          <a:xfrm>
            <a:off x="1851237" y="2932919"/>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1" name="Rectangle 30"/>
          <p:cNvSpPr/>
          <p:nvPr/>
        </p:nvSpPr>
        <p:spPr>
          <a:xfrm>
            <a:off x="2678061" y="2932919"/>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2" name="Straight Arrow Connector 31"/>
          <p:cNvCxnSpPr/>
          <p:nvPr/>
        </p:nvCxnSpPr>
        <p:spPr>
          <a:xfrm>
            <a:off x="3103998" y="3486068"/>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942719" y="3127375"/>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34" name="TextBox 33"/>
          <p:cNvSpPr txBox="1"/>
          <p:nvPr/>
        </p:nvSpPr>
        <p:spPr>
          <a:xfrm>
            <a:off x="728985" y="1238793"/>
            <a:ext cx="113403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a:t>
            </a:r>
            <a:endParaRPr kumimoji="1" lang="zh-TW" altLang="en-US" dirty="0"/>
          </a:p>
        </p:txBody>
      </p:sp>
      <p:sp>
        <p:nvSpPr>
          <p:cNvPr id="35" name="Rectangle 34"/>
          <p:cNvSpPr/>
          <p:nvPr/>
        </p:nvSpPr>
        <p:spPr>
          <a:xfrm>
            <a:off x="1839257" y="4845295"/>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6" name="Rectangle 35"/>
          <p:cNvSpPr/>
          <p:nvPr/>
        </p:nvSpPr>
        <p:spPr>
          <a:xfrm>
            <a:off x="2666081" y="4845295"/>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7" name="Straight Arrow Connector 36"/>
          <p:cNvCxnSpPr/>
          <p:nvPr/>
        </p:nvCxnSpPr>
        <p:spPr>
          <a:xfrm>
            <a:off x="3070465" y="5479623"/>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07219"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707418"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885998" y="5160791"/>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pic>
        <p:nvPicPr>
          <p:cNvPr id="44" name="Content Placeholder 26"/>
          <p:cNvPicPr>
            <a:picLocks noChangeAspect="1"/>
          </p:cNvPicPr>
          <p:nvPr/>
        </p:nvPicPr>
        <p:blipFill rotWithShape="1">
          <a:blip r:embed="rId3"/>
          <a:srcRect l="11767" t="9699" r="84961" b="4571"/>
          <a:stretch/>
        </p:blipFill>
        <p:spPr>
          <a:xfrm rot="5400000">
            <a:off x="4465059" y="2820336"/>
            <a:ext cx="101275" cy="1325535"/>
          </a:xfrm>
          <a:prstGeom prst="rect">
            <a:avLst/>
          </a:prstGeom>
          <a:ln>
            <a:solidFill>
              <a:schemeClr val="tx1"/>
            </a:solidFill>
          </a:ln>
        </p:spPr>
      </p:pic>
      <p:pic>
        <p:nvPicPr>
          <p:cNvPr id="45" name="Picture 44"/>
          <p:cNvPicPr>
            <a:picLocks noChangeAspect="1"/>
          </p:cNvPicPr>
          <p:nvPr/>
        </p:nvPicPr>
        <p:blipFill rotWithShape="1">
          <a:blip r:embed="rId4"/>
          <a:srcRect l="24676" t="5795" r="72223" b="6296"/>
          <a:stretch/>
        </p:blipFill>
        <p:spPr>
          <a:xfrm rot="5400000">
            <a:off x="4444679" y="4816859"/>
            <a:ext cx="93581" cy="1325535"/>
          </a:xfrm>
          <a:prstGeom prst="rect">
            <a:avLst/>
          </a:prstGeom>
          <a:ln>
            <a:solidFill>
              <a:srgbClr val="000000"/>
            </a:solidFill>
          </a:ln>
        </p:spPr>
      </p:pic>
      <p:sp>
        <p:nvSpPr>
          <p:cNvPr id="46" name="Right Brace 45"/>
          <p:cNvSpPr/>
          <p:nvPr/>
        </p:nvSpPr>
        <p:spPr>
          <a:xfrm>
            <a:off x="5364088" y="2206345"/>
            <a:ext cx="445226" cy="3382895"/>
          </a:xfrm>
          <a:prstGeom prst="rightBrace">
            <a:avLst>
              <a:gd name="adj1" fmla="val 8333"/>
              <a:gd name="adj2" fmla="val 497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cxnSp>
        <p:nvCxnSpPr>
          <p:cNvPr id="47" name="Straight Connector 46"/>
          <p:cNvCxnSpPr/>
          <p:nvPr/>
        </p:nvCxnSpPr>
        <p:spPr>
          <a:xfrm>
            <a:off x="4499992"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rotWithShape="1">
          <a:blip r:embed="rId5"/>
          <a:srcRect l="57125" t="5239" r="3570" b="8504"/>
          <a:stretch/>
        </p:blipFill>
        <p:spPr>
          <a:xfrm>
            <a:off x="6384057" y="2609877"/>
            <a:ext cx="1356295" cy="2187275"/>
          </a:xfrm>
          <a:prstGeom prst="rect">
            <a:avLst/>
          </a:prstGeom>
        </p:spPr>
      </p:pic>
      <p:sp>
        <p:nvSpPr>
          <p:cNvPr id="49" name="TextBox 48"/>
          <p:cNvSpPr txBox="1"/>
          <p:nvPr/>
        </p:nvSpPr>
        <p:spPr>
          <a:xfrm>
            <a:off x="6372196" y="2202216"/>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50" name="TextBox 49"/>
          <p:cNvSpPr txBox="1"/>
          <p:nvPr/>
        </p:nvSpPr>
        <p:spPr>
          <a:xfrm rot="16200000">
            <a:off x="5128151" y="3496456"/>
            <a:ext cx="2142481"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AU" altLang="zh-TW" dirty="0" smtClean="0"/>
              <a:t>  100 resamples</a:t>
            </a:r>
            <a:endParaRPr kumimoji="1" lang="zh-TW" altLang="en-US" dirty="0"/>
          </a:p>
        </p:txBody>
      </p:sp>
      <p:cxnSp>
        <p:nvCxnSpPr>
          <p:cNvPr id="84" name="Straight Arrow Connector 83"/>
          <p:cNvCxnSpPr/>
          <p:nvPr/>
        </p:nvCxnSpPr>
        <p:spPr>
          <a:xfrm flipV="1">
            <a:off x="785333" y="4690375"/>
            <a:ext cx="0" cy="882000"/>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7078903" y="4818812"/>
            <a:ext cx="0" cy="272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084168" y="5301208"/>
            <a:ext cx="1989472" cy="707886"/>
          </a:xfrm>
          <a:prstGeom prst="rect">
            <a:avLst/>
          </a:prstGeom>
          <a:noFill/>
        </p:spPr>
        <p:txBody>
          <a:bodyPr wrap="none" rtlCol="0">
            <a:spAutoFit/>
          </a:bodyPr>
          <a:lstStyle/>
          <a:p>
            <a:pPr algn="ctr"/>
            <a:r>
              <a:rPr kumimoji="1" lang="en-AU" altLang="zh-TW" sz="2000" dirty="0" smtClean="0"/>
              <a:t>Average patient </a:t>
            </a:r>
          </a:p>
          <a:p>
            <a:pPr algn="ctr"/>
            <a:r>
              <a:rPr kumimoji="1" lang="en-AU" altLang="zh-TW" sz="2000" dirty="0" smtClean="0"/>
              <a:t>accuracy </a:t>
            </a:r>
            <a:endParaRPr kumimoji="1" lang="zh-TW" altLang="en-US" sz="2000" dirty="0"/>
          </a:p>
        </p:txBody>
      </p:sp>
      <p:pic>
        <p:nvPicPr>
          <p:cNvPr id="52" name="Content Placeholder 7" descr="misclassification.24.2014_edited.pdf"/>
          <p:cNvPicPr>
            <a:picLocks noChangeAspect="1"/>
          </p:cNvPicPr>
          <p:nvPr/>
        </p:nvPicPr>
        <p:blipFill rotWithShape="1">
          <a:blip r:embed="rId6">
            <a:extLst>
              <a:ext uri="{28A0092B-C50C-407E-A947-70E740481C1C}">
                <a14:useLocalDpi xmlns:a14="http://schemas.microsoft.com/office/drawing/2010/main" val="0"/>
              </a:ext>
            </a:extLst>
          </a:blip>
          <a:srcRect l="21525" t="88362" r="17192" b="9590"/>
          <a:stretch/>
        </p:blipFill>
        <p:spPr>
          <a:xfrm>
            <a:off x="6372200" y="6093296"/>
            <a:ext cx="1368152" cy="115395"/>
          </a:xfrm>
          <a:prstGeom prst="rect">
            <a:avLst/>
          </a:prstGeom>
        </p:spPr>
      </p:pic>
      <p:sp>
        <p:nvSpPr>
          <p:cNvPr id="3" name="Title 2"/>
          <p:cNvSpPr>
            <a:spLocks noGrp="1"/>
          </p:cNvSpPr>
          <p:nvPr>
            <p:ph type="title"/>
          </p:nvPr>
        </p:nvSpPr>
        <p:spPr/>
        <p:txBody>
          <a:bodyPr>
            <a:normAutofit/>
          </a:bodyPr>
          <a:lstStyle/>
          <a:p>
            <a:r>
              <a:rPr kumimoji="1" lang="en-AU" altLang="zh-TW" sz="2800" dirty="0"/>
              <a:t>Samples that are hard to classify</a:t>
            </a:r>
            <a:endParaRPr kumimoji="1" lang="zh-TW" altLang="en-US" sz="2800" dirty="0"/>
          </a:p>
        </p:txBody>
      </p:sp>
    </p:spTree>
    <p:extLst>
      <p:ext uri="{BB962C8B-B14F-4D97-AF65-F5344CB8AC3E}">
        <p14:creationId xmlns:p14="http://schemas.microsoft.com/office/powerpoint/2010/main" val="11333143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AU" sz="2800" dirty="0" smtClean="0"/>
              <a:t>Monthly average UV-Index</a:t>
            </a:r>
            <a:endParaRPr lang="en-US" sz="2800" dirty="0"/>
          </a:p>
        </p:txBody>
      </p:sp>
      <p:pic>
        <p:nvPicPr>
          <p:cNvPr id="4" name="Content Placeholder 3" descr="map_au.gif"/>
          <p:cNvPicPr>
            <a:picLocks noGrp="1" noChangeAspect="1"/>
          </p:cNvPicPr>
          <p:nvPr>
            <p:ph idx="1"/>
          </p:nvPr>
        </p:nvPicPr>
        <p:blipFill>
          <a:blip r:embed="rId3">
            <a:extLst>
              <a:ext uri="{28A0092B-C50C-407E-A947-70E740481C1C}">
                <a14:useLocalDpi xmlns:a14="http://schemas.microsoft.com/office/drawing/2010/main" val="0"/>
              </a:ext>
            </a:extLst>
          </a:blip>
          <a:srcRect l="-16877" r="-16877"/>
          <a:stretch>
            <a:fillRect/>
          </a:stretch>
        </p:blipFill>
        <p:spPr>
          <a:xfrm>
            <a:off x="2051720" y="3933056"/>
            <a:ext cx="3794810" cy="2232248"/>
          </a:xfrm>
        </p:spPr>
      </p:pic>
      <p:pic>
        <p:nvPicPr>
          <p:cNvPr id="7" name="Picture 6" descr="screenshot_0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6628" y="3747729"/>
            <a:ext cx="3085852" cy="1913519"/>
          </a:xfrm>
          <a:prstGeom prst="rect">
            <a:avLst/>
          </a:prstGeom>
        </p:spPr>
      </p:pic>
      <p:pic>
        <p:nvPicPr>
          <p:cNvPr id="8" name="Picture 7" descr="screenshot_0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1700808"/>
            <a:ext cx="3130434" cy="1944216"/>
          </a:xfrm>
          <a:prstGeom prst="rect">
            <a:avLst/>
          </a:prstGeom>
        </p:spPr>
      </p:pic>
      <p:pic>
        <p:nvPicPr>
          <p:cNvPr id="11" name="Picture 10" descr="screenshot_0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3058" y="1340768"/>
            <a:ext cx="4234713" cy="2247900"/>
          </a:xfrm>
          <a:prstGeom prst="rect">
            <a:avLst/>
          </a:prstGeom>
        </p:spPr>
      </p:pic>
    </p:spTree>
    <p:extLst>
      <p:ext uri="{BB962C8B-B14F-4D97-AF65-F5344CB8AC3E}">
        <p14:creationId xmlns:p14="http://schemas.microsoft.com/office/powerpoint/2010/main" val="400255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p:cNvPicPr>
            <a:picLocks noGrp="1" noChangeAspect="1"/>
          </p:cNvPicPr>
          <p:nvPr>
            <p:ph idx="1"/>
          </p:nvPr>
        </p:nvPicPr>
        <p:blipFill rotWithShape="1">
          <a:blip r:embed="rId3"/>
          <a:srcRect l="5888" t="7135" r="90840" b="7135"/>
          <a:stretch/>
        </p:blipFill>
        <p:spPr>
          <a:xfrm rot="5400000">
            <a:off x="4471688" y="1595871"/>
            <a:ext cx="101275" cy="1325535"/>
          </a:xfrm>
          <a:ln>
            <a:solidFill>
              <a:schemeClr val="tx1"/>
            </a:solidFill>
          </a:ln>
        </p:spPr>
      </p:pic>
      <p:sp>
        <p:nvSpPr>
          <p:cNvPr id="9" name="Rectangle 8"/>
          <p:cNvSpPr/>
          <p:nvPr/>
        </p:nvSpPr>
        <p:spPr>
          <a:xfrm>
            <a:off x="442901" y="2740624"/>
            <a:ext cx="838625" cy="164966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a:off x="394981" y="2371291"/>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11" name="TextBox 10"/>
          <p:cNvSpPr txBox="1"/>
          <p:nvPr/>
        </p:nvSpPr>
        <p:spPr>
          <a:xfrm rot="16200000">
            <a:off x="-239125" y="3332541"/>
            <a:ext cx="864765" cy="369332"/>
          </a:xfrm>
          <a:prstGeom prst="rect">
            <a:avLst/>
          </a:prstGeom>
          <a:noFill/>
        </p:spPr>
        <p:txBody>
          <a:bodyPr wrap="none" rtlCol="0">
            <a:spAutoFit/>
          </a:bodyPr>
          <a:lstStyle/>
          <a:p>
            <a:r>
              <a:rPr kumimoji="1" lang="en-AU" altLang="zh-TW" dirty="0" smtClean="0"/>
              <a:t>Genes</a:t>
            </a:r>
            <a:endParaRPr kumimoji="1" lang="zh-TW" altLang="en-US" dirty="0"/>
          </a:p>
        </p:txBody>
      </p:sp>
      <p:sp>
        <p:nvSpPr>
          <p:cNvPr id="12" name="Rectangle 11"/>
          <p:cNvSpPr/>
          <p:nvPr/>
        </p:nvSpPr>
        <p:spPr>
          <a:xfrm>
            <a:off x="1851237" y="1594203"/>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15" name="Rectangle 14"/>
          <p:cNvSpPr/>
          <p:nvPr/>
        </p:nvSpPr>
        <p:spPr>
          <a:xfrm>
            <a:off x="442899" y="2692699"/>
            <a:ext cx="572179" cy="174551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6" name="Rectangle 15"/>
          <p:cNvSpPr/>
          <p:nvPr/>
        </p:nvSpPr>
        <p:spPr>
          <a:xfrm>
            <a:off x="1077854" y="2701315"/>
            <a:ext cx="215646" cy="1745519"/>
          </a:xfrm>
          <a:prstGeom prst="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7" name="Left Brace 16"/>
          <p:cNvSpPr/>
          <p:nvPr/>
        </p:nvSpPr>
        <p:spPr>
          <a:xfrm>
            <a:off x="1521505" y="2038725"/>
            <a:ext cx="155744" cy="373643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sp>
        <p:nvSpPr>
          <p:cNvPr id="18" name="Rectangle 17"/>
          <p:cNvSpPr/>
          <p:nvPr/>
        </p:nvSpPr>
        <p:spPr>
          <a:xfrm>
            <a:off x="2678061" y="1594203"/>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sp>
        <p:nvSpPr>
          <p:cNvPr id="19" name="TextBox 18"/>
          <p:cNvSpPr txBox="1"/>
          <p:nvPr/>
        </p:nvSpPr>
        <p:spPr>
          <a:xfrm>
            <a:off x="49161" y="5733256"/>
            <a:ext cx="147234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kumimoji="1" lang="en-AU" altLang="zh-TW" dirty="0" smtClean="0"/>
              <a:t>Learning set</a:t>
            </a:r>
            <a:endParaRPr kumimoji="1" lang="zh-TW" altLang="en-US" dirty="0"/>
          </a:p>
        </p:txBody>
      </p:sp>
      <p:sp>
        <p:nvSpPr>
          <p:cNvPr id="20" name="TextBox 19"/>
          <p:cNvSpPr txBox="1"/>
          <p:nvPr/>
        </p:nvSpPr>
        <p:spPr>
          <a:xfrm>
            <a:off x="49161" y="6156012"/>
            <a:ext cx="1472344"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kumimoji="1" lang="en-AU" altLang="zh-TW" dirty="0" smtClean="0"/>
              <a:t>Testing set</a:t>
            </a:r>
            <a:endParaRPr kumimoji="1" lang="zh-TW" altLang="en-US" dirty="0"/>
          </a:p>
        </p:txBody>
      </p:sp>
      <p:cxnSp>
        <p:nvCxnSpPr>
          <p:cNvPr id="23" name="Straight Arrow Connector 22"/>
          <p:cNvCxnSpPr/>
          <p:nvPr/>
        </p:nvCxnSpPr>
        <p:spPr>
          <a:xfrm>
            <a:off x="3102666" y="2280784"/>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929057" y="1869446"/>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29" name="TextBox 28"/>
          <p:cNvSpPr txBox="1"/>
          <p:nvPr/>
        </p:nvSpPr>
        <p:spPr>
          <a:xfrm>
            <a:off x="3995936" y="1700808"/>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30" name="Rectangle 29"/>
          <p:cNvSpPr/>
          <p:nvPr/>
        </p:nvSpPr>
        <p:spPr>
          <a:xfrm>
            <a:off x="1851237" y="2932919"/>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1" name="Rectangle 30"/>
          <p:cNvSpPr/>
          <p:nvPr/>
        </p:nvSpPr>
        <p:spPr>
          <a:xfrm>
            <a:off x="2678061" y="2932919"/>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2" name="Straight Arrow Connector 31"/>
          <p:cNvCxnSpPr/>
          <p:nvPr/>
        </p:nvCxnSpPr>
        <p:spPr>
          <a:xfrm>
            <a:off x="3103998" y="3486068"/>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942719" y="3127375"/>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sp>
        <p:nvSpPr>
          <p:cNvPr id="34" name="TextBox 33"/>
          <p:cNvSpPr txBox="1"/>
          <p:nvPr/>
        </p:nvSpPr>
        <p:spPr>
          <a:xfrm>
            <a:off x="728985" y="1238793"/>
            <a:ext cx="113403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en-AU" altLang="zh-TW" dirty="0" smtClean="0"/>
              <a:t>resample</a:t>
            </a:r>
            <a:endParaRPr kumimoji="1" lang="zh-TW" altLang="en-US" dirty="0"/>
          </a:p>
        </p:txBody>
      </p:sp>
      <p:sp>
        <p:nvSpPr>
          <p:cNvPr id="35" name="Rectangle 34"/>
          <p:cNvSpPr/>
          <p:nvPr/>
        </p:nvSpPr>
        <p:spPr>
          <a:xfrm>
            <a:off x="1839257" y="4845295"/>
            <a:ext cx="428086" cy="1098492"/>
          </a:xfrm>
          <a:prstGeom prst="rect">
            <a:avLst/>
          </a:prstGeom>
          <a:pattFill prst="smGrid">
            <a:fgClr>
              <a:schemeClr val="accent2"/>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solidFill>
                <a:srgbClr val="000000"/>
              </a:solidFill>
            </a:endParaRPr>
          </a:p>
        </p:txBody>
      </p:sp>
      <p:sp>
        <p:nvSpPr>
          <p:cNvPr id="36" name="Rectangle 35"/>
          <p:cNvSpPr/>
          <p:nvPr/>
        </p:nvSpPr>
        <p:spPr>
          <a:xfrm>
            <a:off x="2666081" y="4845295"/>
            <a:ext cx="128924" cy="1098492"/>
          </a:xfrm>
          <a:prstGeom prst="rect">
            <a:avLst/>
          </a:prstGeom>
          <a:pattFill prst="smGrid">
            <a:fgClr>
              <a:schemeClr val="accent4"/>
            </a:fgClr>
            <a:bgClr>
              <a:prstClr val="white"/>
            </a:bgClr>
          </a:pattFill>
          <a:ln>
            <a:solidFill>
              <a:srgbClr val="8064A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dirty="0"/>
          </a:p>
        </p:txBody>
      </p:sp>
      <p:cxnSp>
        <p:nvCxnSpPr>
          <p:cNvPr id="37" name="Straight Arrow Connector 36"/>
          <p:cNvCxnSpPr/>
          <p:nvPr/>
        </p:nvCxnSpPr>
        <p:spPr>
          <a:xfrm>
            <a:off x="3070465" y="5479623"/>
            <a:ext cx="5335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07219"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707418"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885998" y="5160791"/>
            <a:ext cx="1043876" cy="338554"/>
          </a:xfrm>
          <a:prstGeom prst="rect">
            <a:avLst/>
          </a:prstGeom>
          <a:noFill/>
        </p:spPr>
        <p:txBody>
          <a:bodyPr wrap="none" rtlCol="0">
            <a:spAutoFit/>
          </a:bodyPr>
          <a:lstStyle/>
          <a:p>
            <a:r>
              <a:rPr kumimoji="1" lang="en-AU" altLang="zh-TW" sz="1600" dirty="0" smtClean="0"/>
              <a:t>5-fold CV</a:t>
            </a:r>
            <a:endParaRPr kumimoji="1" lang="zh-TW" altLang="en-US" sz="1600" dirty="0"/>
          </a:p>
        </p:txBody>
      </p:sp>
      <p:pic>
        <p:nvPicPr>
          <p:cNvPr id="44" name="Content Placeholder 26"/>
          <p:cNvPicPr>
            <a:picLocks noChangeAspect="1"/>
          </p:cNvPicPr>
          <p:nvPr/>
        </p:nvPicPr>
        <p:blipFill rotWithShape="1">
          <a:blip r:embed="rId3"/>
          <a:srcRect l="11767" t="9699" r="84961" b="4571"/>
          <a:stretch/>
        </p:blipFill>
        <p:spPr>
          <a:xfrm rot="5400000">
            <a:off x="4465059" y="2820336"/>
            <a:ext cx="101275" cy="1325535"/>
          </a:xfrm>
          <a:prstGeom prst="rect">
            <a:avLst/>
          </a:prstGeom>
          <a:ln>
            <a:solidFill>
              <a:schemeClr val="tx1"/>
            </a:solidFill>
          </a:ln>
        </p:spPr>
      </p:pic>
      <p:pic>
        <p:nvPicPr>
          <p:cNvPr id="45" name="Picture 44"/>
          <p:cNvPicPr>
            <a:picLocks noChangeAspect="1"/>
          </p:cNvPicPr>
          <p:nvPr/>
        </p:nvPicPr>
        <p:blipFill rotWithShape="1">
          <a:blip r:embed="rId4"/>
          <a:srcRect l="24676" t="5795" r="72223" b="6296"/>
          <a:stretch/>
        </p:blipFill>
        <p:spPr>
          <a:xfrm rot="5400000">
            <a:off x="4444679" y="4816859"/>
            <a:ext cx="93581" cy="1325535"/>
          </a:xfrm>
          <a:prstGeom prst="rect">
            <a:avLst/>
          </a:prstGeom>
          <a:ln>
            <a:solidFill>
              <a:srgbClr val="000000"/>
            </a:solidFill>
          </a:ln>
        </p:spPr>
      </p:pic>
      <p:sp>
        <p:nvSpPr>
          <p:cNvPr id="46" name="Right Brace 45"/>
          <p:cNvSpPr/>
          <p:nvPr/>
        </p:nvSpPr>
        <p:spPr>
          <a:xfrm>
            <a:off x="5364088" y="2206345"/>
            <a:ext cx="445226" cy="3382895"/>
          </a:xfrm>
          <a:prstGeom prst="rightBrace">
            <a:avLst>
              <a:gd name="adj1" fmla="val 8333"/>
              <a:gd name="adj2" fmla="val 4971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TW" altLang="en-US"/>
          </a:p>
        </p:txBody>
      </p:sp>
      <p:cxnSp>
        <p:nvCxnSpPr>
          <p:cNvPr id="47" name="Straight Connector 46"/>
          <p:cNvCxnSpPr/>
          <p:nvPr/>
        </p:nvCxnSpPr>
        <p:spPr>
          <a:xfrm>
            <a:off x="4499992" y="4186055"/>
            <a:ext cx="0" cy="504320"/>
          </a:xfrm>
          <a:prstGeom prst="line">
            <a:avLst/>
          </a:prstGeom>
          <a:ln w="571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rotWithShape="1">
          <a:blip r:embed="rId5"/>
          <a:srcRect l="57125" t="5239" r="3570" b="8504"/>
          <a:stretch/>
        </p:blipFill>
        <p:spPr>
          <a:xfrm>
            <a:off x="6384057" y="2609877"/>
            <a:ext cx="1356295" cy="2187275"/>
          </a:xfrm>
          <a:prstGeom prst="rect">
            <a:avLst/>
          </a:prstGeom>
        </p:spPr>
      </p:pic>
      <p:sp>
        <p:nvSpPr>
          <p:cNvPr id="49" name="TextBox 48"/>
          <p:cNvSpPr txBox="1"/>
          <p:nvPr/>
        </p:nvSpPr>
        <p:spPr>
          <a:xfrm>
            <a:off x="6372196" y="2202216"/>
            <a:ext cx="1018728"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50" name="TextBox 49"/>
          <p:cNvSpPr txBox="1"/>
          <p:nvPr/>
        </p:nvSpPr>
        <p:spPr>
          <a:xfrm rot="16200000">
            <a:off x="5128151" y="3496456"/>
            <a:ext cx="2142481"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AU" altLang="zh-TW" dirty="0" smtClean="0"/>
              <a:t>  100 resamples</a:t>
            </a:r>
            <a:endParaRPr kumimoji="1" lang="zh-TW" altLang="en-US" dirty="0"/>
          </a:p>
        </p:txBody>
      </p:sp>
      <p:cxnSp>
        <p:nvCxnSpPr>
          <p:cNvPr id="84" name="Straight Arrow Connector 83"/>
          <p:cNvCxnSpPr/>
          <p:nvPr/>
        </p:nvCxnSpPr>
        <p:spPr>
          <a:xfrm flipV="1">
            <a:off x="785333" y="4690375"/>
            <a:ext cx="0" cy="882000"/>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7078903" y="4818812"/>
            <a:ext cx="0" cy="272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084168" y="5301208"/>
            <a:ext cx="1989472" cy="707886"/>
          </a:xfrm>
          <a:prstGeom prst="rect">
            <a:avLst/>
          </a:prstGeom>
          <a:noFill/>
        </p:spPr>
        <p:txBody>
          <a:bodyPr wrap="none" rtlCol="0">
            <a:spAutoFit/>
          </a:bodyPr>
          <a:lstStyle/>
          <a:p>
            <a:pPr algn="ctr"/>
            <a:r>
              <a:rPr kumimoji="1" lang="en-AU" altLang="zh-TW" sz="2000" dirty="0" smtClean="0"/>
              <a:t>Average patient </a:t>
            </a:r>
          </a:p>
          <a:p>
            <a:pPr algn="ctr"/>
            <a:r>
              <a:rPr kumimoji="1" lang="en-AU" altLang="zh-TW" sz="2000" dirty="0" smtClean="0"/>
              <a:t>accuracy </a:t>
            </a:r>
            <a:endParaRPr kumimoji="1" lang="zh-TW" altLang="en-US" sz="2000" dirty="0"/>
          </a:p>
        </p:txBody>
      </p:sp>
      <p:pic>
        <p:nvPicPr>
          <p:cNvPr id="52" name="Content Placeholder 7" descr="misclassification.24.2014_edited.pdf"/>
          <p:cNvPicPr>
            <a:picLocks noChangeAspect="1"/>
          </p:cNvPicPr>
          <p:nvPr/>
        </p:nvPicPr>
        <p:blipFill rotWithShape="1">
          <a:blip r:embed="rId6">
            <a:extLst>
              <a:ext uri="{28A0092B-C50C-407E-A947-70E740481C1C}">
                <a14:useLocalDpi xmlns:a14="http://schemas.microsoft.com/office/drawing/2010/main" val="0"/>
              </a:ext>
            </a:extLst>
          </a:blip>
          <a:srcRect l="21525" t="88362" r="17192" b="9590"/>
          <a:stretch/>
        </p:blipFill>
        <p:spPr>
          <a:xfrm>
            <a:off x="6372200" y="6093296"/>
            <a:ext cx="1368152" cy="115395"/>
          </a:xfrm>
          <a:prstGeom prst="rect">
            <a:avLst/>
          </a:prstGeom>
        </p:spPr>
      </p:pic>
      <p:sp>
        <p:nvSpPr>
          <p:cNvPr id="3" name="Title 2"/>
          <p:cNvSpPr>
            <a:spLocks noGrp="1"/>
          </p:cNvSpPr>
          <p:nvPr>
            <p:ph type="title"/>
          </p:nvPr>
        </p:nvSpPr>
        <p:spPr/>
        <p:txBody>
          <a:bodyPr>
            <a:normAutofit/>
          </a:bodyPr>
          <a:lstStyle/>
          <a:p>
            <a:r>
              <a:rPr kumimoji="1" lang="en-AU" altLang="zh-TW" sz="2800" dirty="0"/>
              <a:t>Samples that are hard to classify</a:t>
            </a:r>
            <a:endParaRPr kumimoji="1" lang="zh-TW" altLang="en-US" sz="2800" dirty="0"/>
          </a:p>
        </p:txBody>
      </p:sp>
      <p:sp>
        <p:nvSpPr>
          <p:cNvPr id="51" name="TextBox 50"/>
          <p:cNvSpPr txBox="1"/>
          <p:nvPr/>
        </p:nvSpPr>
        <p:spPr>
          <a:xfrm>
            <a:off x="1907704" y="3140968"/>
            <a:ext cx="5760640" cy="221599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kumimoji="1" lang="en-AU" altLang="zh-TW" sz="2000" dirty="0"/>
              <a:t>For every patient we can count how often we classify the patient incorrectly</a:t>
            </a:r>
            <a:endParaRPr kumimoji="1" lang="zh-TW" altLang="en-US" sz="2000" dirty="0"/>
          </a:p>
          <a:p>
            <a:pPr algn="ctr"/>
            <a:endParaRPr kumimoji="1" lang="en-AU" altLang="zh-TW" sz="2000" b="1" dirty="0"/>
          </a:p>
          <a:p>
            <a:pPr algn="ctr"/>
            <a:r>
              <a:rPr kumimoji="1" lang="en-AU" altLang="zh-TW" sz="2000" b="1" dirty="0" smtClean="0"/>
              <a:t>Patient specific error</a:t>
            </a:r>
          </a:p>
          <a:p>
            <a:pPr algn="ctr"/>
            <a:endParaRPr kumimoji="1" lang="en-AU" altLang="zh-TW" sz="2000" b="1" dirty="0" smtClean="0"/>
          </a:p>
          <a:p>
            <a:pPr algn="ctr"/>
            <a:r>
              <a:rPr kumimoji="1" lang="en-AU" altLang="zh-TW" sz="2000" b="1" dirty="0" smtClean="0"/>
              <a:t>Hard </a:t>
            </a:r>
            <a:r>
              <a:rPr kumimoji="1" lang="en-AU" altLang="zh-TW" sz="2000" b="1" dirty="0" err="1" smtClean="0"/>
              <a:t>vs</a:t>
            </a:r>
            <a:r>
              <a:rPr kumimoji="1" lang="en-AU" altLang="zh-TW" sz="2000" b="1" dirty="0" smtClean="0"/>
              <a:t> easy samples</a:t>
            </a:r>
          </a:p>
          <a:p>
            <a:endParaRPr kumimoji="1" lang="en-AU" altLang="zh-TW" dirty="0" smtClean="0"/>
          </a:p>
        </p:txBody>
      </p:sp>
      <p:cxnSp>
        <p:nvCxnSpPr>
          <p:cNvPr id="4" name="Straight Arrow Connector 3"/>
          <p:cNvCxnSpPr/>
          <p:nvPr/>
        </p:nvCxnSpPr>
        <p:spPr>
          <a:xfrm>
            <a:off x="4716016" y="3861048"/>
            <a:ext cx="0"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716016" y="4509120"/>
            <a:ext cx="0"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13187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4304397" y="3573016"/>
            <a:ext cx="7513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364088" y="2150738"/>
            <a:ext cx="2443992" cy="2031325"/>
          </a:xfrm>
          <a:prstGeom prst="rect">
            <a:avLst/>
          </a:prstGeom>
          <a:noFill/>
        </p:spPr>
        <p:txBody>
          <a:bodyPr wrap="square" rtlCol="0">
            <a:spAutoFit/>
          </a:bodyPr>
          <a:lstStyle/>
          <a:p>
            <a:r>
              <a:rPr kumimoji="1" lang="en-AU" altLang="zh-TW" b="1" dirty="0" smtClean="0"/>
              <a:t>Patient specific prognostic error</a:t>
            </a:r>
          </a:p>
          <a:p>
            <a:endParaRPr kumimoji="1" lang="en-AU" altLang="zh-TW" dirty="0" smtClean="0"/>
          </a:p>
          <a:p>
            <a:r>
              <a:rPr kumimoji="1" lang="en-AU" altLang="zh-TW" dirty="0" smtClean="0"/>
              <a:t>For every patient we </a:t>
            </a:r>
          </a:p>
          <a:p>
            <a:r>
              <a:rPr kumimoji="1" lang="en-AU" altLang="zh-TW" dirty="0" smtClean="0"/>
              <a:t>can count how often we classify the patient incorrectly</a:t>
            </a:r>
            <a:endParaRPr kumimoji="1" lang="zh-TW" altLang="en-US" dirty="0"/>
          </a:p>
        </p:txBody>
      </p:sp>
      <p:sp>
        <p:nvSpPr>
          <p:cNvPr id="22" name="TextBox 21"/>
          <p:cNvSpPr txBox="1"/>
          <p:nvPr/>
        </p:nvSpPr>
        <p:spPr>
          <a:xfrm>
            <a:off x="899592" y="2893308"/>
            <a:ext cx="3107222" cy="338554"/>
          </a:xfrm>
          <a:prstGeom prst="rect">
            <a:avLst/>
          </a:prstGeom>
          <a:noFill/>
        </p:spPr>
        <p:txBody>
          <a:bodyPr wrap="square" rtlCol="0">
            <a:spAutoFit/>
          </a:bodyPr>
          <a:lstStyle/>
          <a:p>
            <a:pPr algn="ctr"/>
            <a:r>
              <a:rPr kumimoji="1" lang="en-AU" altLang="zh-TW" sz="1600" dirty="0" smtClean="0"/>
              <a:t>Average </a:t>
            </a:r>
            <a:r>
              <a:rPr kumimoji="1" lang="en-AU" altLang="zh-TW" sz="1600" dirty="0"/>
              <a:t>p</a:t>
            </a:r>
            <a:r>
              <a:rPr kumimoji="1" lang="en-AU" altLang="zh-TW" sz="1600" dirty="0" smtClean="0"/>
              <a:t>atient error</a:t>
            </a:r>
            <a:endParaRPr kumimoji="1" lang="zh-TW" altLang="en-US" sz="1600" dirty="0"/>
          </a:p>
        </p:txBody>
      </p:sp>
      <p:sp>
        <p:nvSpPr>
          <p:cNvPr id="23" name="Title 1"/>
          <p:cNvSpPr>
            <a:spLocks noGrp="1"/>
          </p:cNvSpPr>
          <p:nvPr>
            <p:ph type="title"/>
          </p:nvPr>
        </p:nvSpPr>
        <p:spPr>
          <a:xfrm>
            <a:off x="755576" y="0"/>
            <a:ext cx="8229600" cy="1143000"/>
          </a:xfrm>
        </p:spPr>
        <p:txBody>
          <a:bodyPr>
            <a:normAutofit/>
          </a:bodyPr>
          <a:lstStyle/>
          <a:p>
            <a:r>
              <a:rPr kumimoji="1" lang="en-AU" altLang="zh-TW" sz="2800" dirty="0" smtClean="0"/>
              <a:t>Patient CV error as new response</a:t>
            </a:r>
            <a:endParaRPr kumimoji="1" lang="zh-TW" altLang="en-US" sz="2800" dirty="0"/>
          </a:p>
        </p:txBody>
      </p:sp>
      <p:cxnSp>
        <p:nvCxnSpPr>
          <p:cNvPr id="24" name="Straight Arrow Connector 23"/>
          <p:cNvCxnSpPr/>
          <p:nvPr/>
        </p:nvCxnSpPr>
        <p:spPr>
          <a:xfrm>
            <a:off x="6372200" y="4221088"/>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5940152" y="4725144"/>
            <a:ext cx="936104" cy="369332"/>
          </a:xfrm>
          <a:prstGeom prst="rect">
            <a:avLst/>
          </a:prstGeom>
          <a:noFill/>
        </p:spPr>
        <p:txBody>
          <a:bodyPr wrap="square" rtlCol="0">
            <a:spAutoFit/>
          </a:bodyPr>
          <a:lstStyle/>
          <a:p>
            <a:r>
              <a:rPr lang="en-US" dirty="0"/>
              <a:t>n</a:t>
            </a:r>
            <a:r>
              <a:rPr lang="en-US" dirty="0" smtClean="0"/>
              <a:t>ew </a:t>
            </a:r>
            <a:r>
              <a:rPr lang="en-US" i="1" dirty="0" smtClean="0"/>
              <a:t>y</a:t>
            </a:r>
            <a:endParaRPr lang="en-US" i="1" dirty="0"/>
          </a:p>
        </p:txBody>
      </p:sp>
      <p:pic>
        <p:nvPicPr>
          <p:cNvPr id="25" name="Content Placeholder 7" descr="misclassification.24.2014_edited.pdf"/>
          <p:cNvPicPr>
            <a:picLocks noChangeAspect="1"/>
          </p:cNvPicPr>
          <p:nvPr/>
        </p:nvPicPr>
        <p:blipFill rotWithShape="1">
          <a:blip r:embed="rId3">
            <a:extLst>
              <a:ext uri="{28A0092B-C50C-407E-A947-70E740481C1C}">
                <a14:useLocalDpi xmlns:a14="http://schemas.microsoft.com/office/drawing/2010/main" val="0"/>
              </a:ext>
            </a:extLst>
          </a:blip>
          <a:srcRect l="21525" t="88362" r="17192" b="9590"/>
          <a:stretch/>
        </p:blipFill>
        <p:spPr>
          <a:xfrm>
            <a:off x="1403648" y="3459178"/>
            <a:ext cx="2203422" cy="185846"/>
          </a:xfrm>
          <a:prstGeom prst="rect">
            <a:avLst/>
          </a:prstGeom>
        </p:spPr>
      </p:pic>
    </p:spTree>
    <p:extLst>
      <p:ext uri="{BB962C8B-B14F-4D97-AF65-F5344CB8AC3E}">
        <p14:creationId xmlns:p14="http://schemas.microsoft.com/office/powerpoint/2010/main" val="22124030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AU" altLang="zh-TW" dirty="0" smtClean="0"/>
              <a:t>Regression output</a:t>
            </a:r>
            <a:endParaRPr kumimoji="1" lang="zh-TW" alt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98924253"/>
              </p:ext>
            </p:extLst>
          </p:nvPr>
        </p:nvGraphicFramePr>
        <p:xfrm>
          <a:off x="251520" y="3068960"/>
          <a:ext cx="8663835" cy="2421240"/>
        </p:xfrm>
        <a:graphic>
          <a:graphicData uri="http://schemas.openxmlformats.org/drawingml/2006/table">
            <a:tbl>
              <a:tblPr firstRow="1" bandRow="1">
                <a:tableStyleId>{5C22544A-7EE6-4342-B048-85BDC9FD1C3A}</a:tableStyleId>
              </a:tblPr>
              <a:tblGrid>
                <a:gridCol w="3063066"/>
                <a:gridCol w="1312743"/>
                <a:gridCol w="1166882"/>
                <a:gridCol w="1239813"/>
                <a:gridCol w="1881331"/>
              </a:tblGrid>
              <a:tr h="540060">
                <a:tc>
                  <a:txBody>
                    <a:bodyPr/>
                    <a:lstStyle/>
                    <a:p>
                      <a:r>
                        <a:rPr lang="en-AU" altLang="zh-TW" sz="1900" dirty="0" smtClean="0"/>
                        <a:t>Variable</a:t>
                      </a:r>
                      <a:endParaRPr lang="zh-TW" altLang="en-US" sz="1900" dirty="0"/>
                    </a:p>
                  </a:txBody>
                  <a:tcPr marL="92611" marR="92611"/>
                </a:tc>
                <a:tc>
                  <a:txBody>
                    <a:bodyPr/>
                    <a:lstStyle/>
                    <a:p>
                      <a:pPr algn="r"/>
                      <a:r>
                        <a:rPr lang="en-AU" altLang="zh-TW" sz="1900" dirty="0" smtClean="0"/>
                        <a:t>Estimate</a:t>
                      </a:r>
                      <a:endParaRPr lang="zh-TW" altLang="en-US" sz="1900" dirty="0"/>
                    </a:p>
                  </a:txBody>
                  <a:tcPr marL="92611" marR="92611"/>
                </a:tc>
                <a:tc>
                  <a:txBody>
                    <a:bodyPr/>
                    <a:lstStyle/>
                    <a:p>
                      <a:pPr algn="r"/>
                      <a:r>
                        <a:rPr lang="en-AU" altLang="zh-TW" sz="1900" dirty="0" smtClean="0"/>
                        <a:t>SD</a:t>
                      </a:r>
                      <a:endParaRPr lang="zh-TW" altLang="en-US" sz="1900" dirty="0"/>
                    </a:p>
                  </a:txBody>
                  <a:tcPr marL="92611" marR="92611"/>
                </a:tc>
                <a:tc>
                  <a:txBody>
                    <a:bodyPr/>
                    <a:lstStyle/>
                    <a:p>
                      <a:pPr algn="r"/>
                      <a:r>
                        <a:rPr lang="en-AU" altLang="zh-TW" sz="1900" dirty="0" smtClean="0"/>
                        <a:t>t</a:t>
                      </a:r>
                      <a:endParaRPr lang="zh-TW" altLang="en-US" sz="1900" dirty="0"/>
                    </a:p>
                  </a:txBody>
                  <a:tcPr marL="92611" marR="92611"/>
                </a:tc>
                <a:tc>
                  <a:txBody>
                    <a:bodyPr/>
                    <a:lstStyle/>
                    <a:p>
                      <a:pPr algn="r"/>
                      <a:r>
                        <a:rPr lang="en-AU" altLang="zh-TW" sz="1900" dirty="0" smtClean="0"/>
                        <a:t>p-value</a:t>
                      </a:r>
                      <a:endParaRPr lang="zh-TW" altLang="en-US" sz="1900" dirty="0"/>
                    </a:p>
                  </a:txBody>
                  <a:tcPr marL="92611" marR="92611"/>
                </a:tc>
              </a:tr>
              <a:tr h="540060">
                <a:tc>
                  <a:txBody>
                    <a:bodyPr/>
                    <a:lstStyle/>
                    <a:p>
                      <a:r>
                        <a:rPr lang="en-AU" altLang="zh-TW" sz="1900" dirty="0" smtClean="0"/>
                        <a:t>Intercept</a:t>
                      </a:r>
                      <a:endParaRPr lang="zh-TW" altLang="en-US" sz="1900" dirty="0"/>
                    </a:p>
                  </a:txBody>
                  <a:tcPr marL="92611" marR="92611"/>
                </a:tc>
                <a:tc>
                  <a:txBody>
                    <a:bodyPr/>
                    <a:lstStyle/>
                    <a:p>
                      <a:pPr algn="r"/>
                      <a:r>
                        <a:rPr lang="en-AU" altLang="zh-TW" sz="1900" dirty="0" smtClean="0"/>
                        <a:t>0.23</a:t>
                      </a:r>
                      <a:endParaRPr lang="zh-TW" altLang="en-US" sz="1900" dirty="0"/>
                    </a:p>
                  </a:txBody>
                  <a:tcPr marL="92611" marR="92611"/>
                </a:tc>
                <a:tc>
                  <a:txBody>
                    <a:bodyPr/>
                    <a:lstStyle/>
                    <a:p>
                      <a:pPr algn="r"/>
                      <a:r>
                        <a:rPr lang="en-AU" altLang="zh-TW" sz="1900" dirty="0" smtClean="0"/>
                        <a:t>0.76</a:t>
                      </a:r>
                      <a:endParaRPr lang="zh-TW" altLang="en-US" sz="1900" dirty="0"/>
                    </a:p>
                  </a:txBody>
                  <a:tcPr marL="92611" marR="92611"/>
                </a:tc>
                <a:tc>
                  <a:txBody>
                    <a:bodyPr/>
                    <a:lstStyle/>
                    <a:p>
                      <a:pPr algn="r"/>
                      <a:r>
                        <a:rPr lang="en-AU" altLang="zh-TW" sz="1900" dirty="0" smtClean="0"/>
                        <a:t>2.98</a:t>
                      </a:r>
                      <a:endParaRPr lang="zh-TW" altLang="en-US" sz="1900" dirty="0"/>
                    </a:p>
                  </a:txBody>
                  <a:tcPr marL="92611" marR="92611"/>
                </a:tc>
                <a:tc>
                  <a:txBody>
                    <a:bodyPr/>
                    <a:lstStyle/>
                    <a:p>
                      <a:pPr algn="r"/>
                      <a:r>
                        <a:rPr lang="en-AU" altLang="zh-TW" sz="1900" dirty="0" smtClean="0"/>
                        <a:t>0.005</a:t>
                      </a:r>
                      <a:endParaRPr lang="zh-TW" altLang="en-US" sz="1900" dirty="0"/>
                    </a:p>
                  </a:txBody>
                  <a:tcPr marL="92611" marR="92611"/>
                </a:tc>
              </a:tr>
              <a:tr h="540060">
                <a:tc>
                  <a:txBody>
                    <a:bodyPr/>
                    <a:lstStyle/>
                    <a:p>
                      <a:r>
                        <a:rPr lang="en-AU" altLang="zh-TW" sz="1900" dirty="0" err="1" smtClean="0"/>
                        <a:t>Extranodal</a:t>
                      </a:r>
                      <a:r>
                        <a:rPr lang="en-AU" altLang="zh-TW" sz="1900" dirty="0" smtClean="0"/>
                        <a:t> growth (</a:t>
                      </a:r>
                      <a:r>
                        <a:rPr lang="en-AU" altLang="zh-TW" sz="1900" dirty="0" err="1" smtClean="0"/>
                        <a:t>Tum_Extranodal</a:t>
                      </a:r>
                      <a:r>
                        <a:rPr lang="en-AU" altLang="zh-TW" sz="1900" dirty="0" smtClean="0"/>
                        <a:t>)</a:t>
                      </a:r>
                      <a:endParaRPr lang="zh-TW" altLang="en-US" sz="1900" dirty="0"/>
                    </a:p>
                  </a:txBody>
                  <a:tcPr marL="92611" marR="92611"/>
                </a:tc>
                <a:tc>
                  <a:txBody>
                    <a:bodyPr/>
                    <a:lstStyle/>
                    <a:p>
                      <a:pPr algn="r"/>
                      <a:r>
                        <a:rPr lang="en-AU" altLang="zh-TW" sz="1900" dirty="0" smtClean="0"/>
                        <a:t>0.37</a:t>
                      </a:r>
                      <a:endParaRPr lang="zh-TW" altLang="en-US" sz="1900" dirty="0"/>
                    </a:p>
                  </a:txBody>
                  <a:tcPr marL="92611" marR="92611"/>
                </a:tc>
                <a:tc>
                  <a:txBody>
                    <a:bodyPr/>
                    <a:lstStyle/>
                    <a:p>
                      <a:pPr algn="r"/>
                      <a:r>
                        <a:rPr lang="en-AU" altLang="zh-TW" sz="1900" dirty="0" smtClean="0"/>
                        <a:t>0.12</a:t>
                      </a:r>
                      <a:endParaRPr lang="zh-TW" altLang="en-US" sz="1900" dirty="0"/>
                    </a:p>
                  </a:txBody>
                  <a:tcPr marL="92611" marR="92611"/>
                </a:tc>
                <a:tc>
                  <a:txBody>
                    <a:bodyPr/>
                    <a:lstStyle/>
                    <a:p>
                      <a:pPr algn="r"/>
                      <a:r>
                        <a:rPr lang="en-AU" altLang="zh-TW" sz="1900" dirty="0" smtClean="0"/>
                        <a:t>3.22</a:t>
                      </a:r>
                      <a:endParaRPr lang="zh-TW" altLang="en-US" sz="1900" dirty="0"/>
                    </a:p>
                  </a:txBody>
                  <a:tcPr marL="92611" marR="92611"/>
                </a:tc>
                <a:tc>
                  <a:txBody>
                    <a:bodyPr/>
                    <a:lstStyle/>
                    <a:p>
                      <a:pPr algn="r"/>
                      <a:r>
                        <a:rPr lang="en-AU" altLang="zh-TW" sz="1900" dirty="0" smtClean="0"/>
                        <a:t>0.002</a:t>
                      </a:r>
                      <a:endParaRPr lang="zh-TW" altLang="en-US" sz="1900" dirty="0"/>
                    </a:p>
                  </a:txBody>
                  <a:tcPr marL="92611" marR="92611"/>
                </a:tc>
              </a:tr>
              <a:tr h="540060">
                <a:tc>
                  <a:txBody>
                    <a:bodyPr/>
                    <a:lstStyle/>
                    <a:p>
                      <a:r>
                        <a:rPr lang="en-AU" altLang="zh-TW" sz="1900" dirty="0" smtClean="0"/>
                        <a:t>Number</a:t>
                      </a:r>
                      <a:r>
                        <a:rPr lang="en-AU" altLang="zh-TW" sz="1900" baseline="0" dirty="0" smtClean="0"/>
                        <a:t> of invasive n</a:t>
                      </a:r>
                      <a:r>
                        <a:rPr lang="en-AU" altLang="zh-TW" sz="1900" dirty="0" smtClean="0"/>
                        <a:t>odes</a:t>
                      </a:r>
                    </a:p>
                    <a:p>
                      <a:r>
                        <a:rPr lang="en-AU" altLang="zh-TW" sz="1900" dirty="0" smtClean="0"/>
                        <a:t>(</a:t>
                      </a:r>
                      <a:r>
                        <a:rPr lang="en-AU" altLang="zh-TW" sz="1900" dirty="0" err="1" smtClean="0"/>
                        <a:t>Tum_Nodes</a:t>
                      </a:r>
                      <a:r>
                        <a:rPr lang="en-AU" altLang="zh-TW" sz="1900" dirty="0" smtClean="0"/>
                        <a:t>)</a:t>
                      </a:r>
                      <a:endParaRPr lang="zh-TW" altLang="en-US" sz="1900" dirty="0"/>
                    </a:p>
                  </a:txBody>
                  <a:tcPr marL="92611" marR="92611"/>
                </a:tc>
                <a:tc>
                  <a:txBody>
                    <a:bodyPr/>
                    <a:lstStyle/>
                    <a:p>
                      <a:pPr algn="r"/>
                      <a:r>
                        <a:rPr lang="en-AU" altLang="zh-TW" sz="1900" dirty="0" smtClean="0"/>
                        <a:t>-0.02</a:t>
                      </a:r>
                      <a:endParaRPr lang="zh-TW" altLang="en-US" sz="1900" dirty="0"/>
                    </a:p>
                  </a:txBody>
                  <a:tcPr marL="92611" marR="92611"/>
                </a:tc>
                <a:tc>
                  <a:txBody>
                    <a:bodyPr/>
                    <a:lstStyle/>
                    <a:p>
                      <a:pPr algn="r"/>
                      <a:r>
                        <a:rPr lang="en-AU" altLang="zh-TW" sz="1900" dirty="0" smtClean="0"/>
                        <a:t>0.01</a:t>
                      </a:r>
                      <a:endParaRPr lang="zh-TW" altLang="en-US" sz="1900" dirty="0"/>
                    </a:p>
                  </a:txBody>
                  <a:tcPr marL="92611" marR="92611"/>
                </a:tc>
                <a:tc>
                  <a:txBody>
                    <a:bodyPr/>
                    <a:lstStyle/>
                    <a:p>
                      <a:pPr algn="r"/>
                      <a:r>
                        <a:rPr lang="en-AU" altLang="zh-TW" sz="1900" dirty="0" smtClean="0"/>
                        <a:t>-2.04</a:t>
                      </a:r>
                      <a:endParaRPr lang="zh-TW" altLang="en-US" sz="1900" dirty="0"/>
                    </a:p>
                  </a:txBody>
                  <a:tcPr marL="92611" marR="92611"/>
                </a:tc>
                <a:tc>
                  <a:txBody>
                    <a:bodyPr/>
                    <a:lstStyle/>
                    <a:p>
                      <a:pPr algn="r"/>
                      <a:r>
                        <a:rPr lang="en-AU" altLang="zh-TW" sz="1900" dirty="0" smtClean="0"/>
                        <a:t>0.050</a:t>
                      </a:r>
                      <a:endParaRPr lang="zh-TW" altLang="en-US" sz="1900" dirty="0"/>
                    </a:p>
                  </a:txBody>
                  <a:tcPr marL="92611" marR="92611"/>
                </a:tc>
              </a:tr>
            </a:tbl>
          </a:graphicData>
        </a:graphic>
      </p:graphicFrame>
      <p:sp>
        <p:nvSpPr>
          <p:cNvPr id="3" name="Text Placeholder 2"/>
          <p:cNvSpPr>
            <a:spLocks noGrp="1"/>
          </p:cNvSpPr>
          <p:nvPr>
            <p:ph type="body" sz="quarter" idx="13"/>
          </p:nvPr>
        </p:nvSpPr>
        <p:spPr>
          <a:xfrm>
            <a:off x="251520" y="1412776"/>
            <a:ext cx="8662988" cy="1152128"/>
          </a:xfrm>
        </p:spPr>
        <p:txBody>
          <a:bodyPr>
            <a:normAutofit/>
          </a:bodyPr>
          <a:lstStyle/>
          <a:p>
            <a:endParaRPr kumimoji="1" lang="en-AU" altLang="zh-TW" dirty="0" smtClean="0"/>
          </a:p>
          <a:p>
            <a:r>
              <a:rPr kumimoji="1" lang="en-AU" altLang="zh-TW" i="1" dirty="0"/>
              <a:t>y</a:t>
            </a:r>
            <a:r>
              <a:rPr kumimoji="1" lang="en-AU" altLang="zh-TW" dirty="0" smtClean="0"/>
              <a:t> = number of correctly classified bootstrap samples under the mRNA (gene expression) platform  </a:t>
            </a:r>
          </a:p>
          <a:p>
            <a:endParaRPr kumimoji="1" lang="en-AU" altLang="zh-TW" dirty="0" smtClean="0"/>
          </a:p>
          <a:p>
            <a:r>
              <a:rPr kumimoji="1" lang="en-AU" altLang="zh-TW" dirty="0" smtClean="0"/>
              <a:t>Design matrix X takes values from clinical variables.</a:t>
            </a:r>
          </a:p>
          <a:p>
            <a:endParaRPr kumimoji="1" lang="en-AU" altLang="zh-TW" dirty="0" smtClean="0"/>
          </a:p>
        </p:txBody>
      </p:sp>
    </p:spTree>
    <p:extLst>
      <p:ext uri="{BB962C8B-B14F-4D97-AF65-F5344CB8AC3E}">
        <p14:creationId xmlns:p14="http://schemas.microsoft.com/office/powerpoint/2010/main" val="15999200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‘Hard’ and ‘Easy’ to classify samples</a:t>
            </a:r>
            <a:endParaRPr lang="en-US"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8652"/>
          <a:stretch/>
        </p:blipFill>
        <p:spPr bwMode="auto">
          <a:xfrm>
            <a:off x="460105" y="1844825"/>
            <a:ext cx="4111901" cy="3764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rot="16200000">
            <a:off x="-795065" y="3755506"/>
            <a:ext cx="2750535" cy="369332"/>
          </a:xfrm>
          <a:prstGeom prst="rect">
            <a:avLst/>
          </a:prstGeom>
          <a:solidFill>
            <a:srgbClr val="FFFFFF"/>
          </a:solidFill>
        </p:spPr>
        <p:txBody>
          <a:bodyPr wrap="none" rtlCol="0">
            <a:spAutoFit/>
          </a:bodyPr>
          <a:lstStyle/>
          <a:p>
            <a:r>
              <a:rPr kumimoji="1" lang="en-AU" altLang="zh-TW" dirty="0" smtClean="0"/>
              <a:t>Patient specific error rate</a:t>
            </a:r>
            <a:endParaRPr kumimoji="1" lang="zh-TW" altLang="en-US" dirty="0"/>
          </a:p>
        </p:txBody>
      </p:sp>
      <p:sp>
        <p:nvSpPr>
          <p:cNvPr id="8" name="TextBox 7"/>
          <p:cNvSpPr txBox="1"/>
          <p:nvPr/>
        </p:nvSpPr>
        <p:spPr>
          <a:xfrm>
            <a:off x="1211739" y="5530006"/>
            <a:ext cx="1682472" cy="830997"/>
          </a:xfrm>
          <a:prstGeom prst="rect">
            <a:avLst/>
          </a:prstGeom>
          <a:noFill/>
        </p:spPr>
        <p:txBody>
          <a:bodyPr wrap="none" rtlCol="0">
            <a:spAutoFit/>
          </a:bodyPr>
          <a:lstStyle/>
          <a:p>
            <a:pPr algn="ctr"/>
            <a:r>
              <a:rPr lang="en-AU" altLang="zh-TW" sz="1600" dirty="0" err="1" smtClean="0"/>
              <a:t>Tum_Extranodal</a:t>
            </a:r>
            <a:endParaRPr lang="en-AU" altLang="zh-TW" sz="1600" dirty="0"/>
          </a:p>
          <a:p>
            <a:pPr algn="ctr"/>
            <a:r>
              <a:rPr lang="en-AU" altLang="zh-TW" sz="1600" dirty="0" smtClean="0"/>
              <a:t>(No)</a:t>
            </a:r>
            <a:endParaRPr lang="zh-TW" altLang="en-US" sz="1600" dirty="0" smtClean="0"/>
          </a:p>
          <a:p>
            <a:endParaRPr kumimoji="1" lang="zh-TW" altLang="en-US" sz="1600" dirty="0"/>
          </a:p>
        </p:txBody>
      </p:sp>
      <p:sp>
        <p:nvSpPr>
          <p:cNvPr id="9" name="TextBox 8"/>
          <p:cNvSpPr txBox="1"/>
          <p:nvPr/>
        </p:nvSpPr>
        <p:spPr>
          <a:xfrm>
            <a:off x="2939931" y="5517232"/>
            <a:ext cx="1682472" cy="892552"/>
          </a:xfrm>
          <a:prstGeom prst="rect">
            <a:avLst/>
          </a:prstGeom>
          <a:noFill/>
        </p:spPr>
        <p:txBody>
          <a:bodyPr wrap="none" rtlCol="0">
            <a:spAutoFit/>
          </a:bodyPr>
          <a:lstStyle/>
          <a:p>
            <a:pPr algn="ctr"/>
            <a:r>
              <a:rPr lang="en-AU" altLang="zh-TW" sz="1600" dirty="0" err="1" smtClean="0"/>
              <a:t>Tum_Extranodal</a:t>
            </a:r>
            <a:endParaRPr lang="en-AU" altLang="zh-TW" sz="1600" dirty="0" smtClean="0"/>
          </a:p>
          <a:p>
            <a:pPr algn="ctr"/>
            <a:r>
              <a:rPr lang="en-AU" altLang="zh-TW" sz="1600" dirty="0"/>
              <a:t>(</a:t>
            </a:r>
            <a:r>
              <a:rPr lang="en-AU" altLang="zh-TW" sz="1600" dirty="0" smtClean="0"/>
              <a:t>Yes)</a:t>
            </a:r>
            <a:endParaRPr lang="zh-TW" altLang="en-US" sz="1600" dirty="0" smtClean="0"/>
          </a:p>
          <a:p>
            <a:endParaRPr kumimoji="1" lang="zh-TW" altLang="en-US" dirty="0"/>
          </a:p>
        </p:txBody>
      </p:sp>
      <p:cxnSp>
        <p:nvCxnSpPr>
          <p:cNvPr id="11" name="Straight Connector 10"/>
          <p:cNvCxnSpPr/>
          <p:nvPr/>
        </p:nvCxnSpPr>
        <p:spPr>
          <a:xfrm>
            <a:off x="2915816" y="2636912"/>
            <a:ext cx="0" cy="2448272"/>
          </a:xfrm>
          <a:prstGeom prst="line">
            <a:avLst/>
          </a:prstGeom>
          <a:ln>
            <a:solidFill>
              <a:srgbClr val="D2533C"/>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19000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‘Hard’ and ‘Easy’ to classify samples</a:t>
            </a:r>
            <a:endParaRPr lang="en-US"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8652"/>
          <a:stretch/>
        </p:blipFill>
        <p:spPr bwMode="auto">
          <a:xfrm>
            <a:off x="460105" y="1844825"/>
            <a:ext cx="4111901" cy="3764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rot="16200000">
            <a:off x="-795065" y="3755506"/>
            <a:ext cx="2750535" cy="369332"/>
          </a:xfrm>
          <a:prstGeom prst="rect">
            <a:avLst/>
          </a:prstGeom>
          <a:solidFill>
            <a:srgbClr val="FFFFFF"/>
          </a:solidFill>
        </p:spPr>
        <p:txBody>
          <a:bodyPr wrap="none" rtlCol="0">
            <a:spAutoFit/>
          </a:bodyPr>
          <a:lstStyle/>
          <a:p>
            <a:r>
              <a:rPr kumimoji="1" lang="en-AU" altLang="zh-TW" dirty="0" smtClean="0"/>
              <a:t>Patient specific error rate</a:t>
            </a:r>
            <a:endParaRPr kumimoji="1" lang="zh-TW" altLang="en-US" dirty="0"/>
          </a:p>
        </p:txBody>
      </p:sp>
      <p:sp>
        <p:nvSpPr>
          <p:cNvPr id="8" name="TextBox 7"/>
          <p:cNvSpPr txBox="1"/>
          <p:nvPr/>
        </p:nvSpPr>
        <p:spPr>
          <a:xfrm>
            <a:off x="1211739" y="5530006"/>
            <a:ext cx="1682472" cy="830997"/>
          </a:xfrm>
          <a:prstGeom prst="rect">
            <a:avLst/>
          </a:prstGeom>
          <a:noFill/>
        </p:spPr>
        <p:txBody>
          <a:bodyPr wrap="none" rtlCol="0">
            <a:spAutoFit/>
          </a:bodyPr>
          <a:lstStyle/>
          <a:p>
            <a:pPr algn="ctr"/>
            <a:r>
              <a:rPr lang="en-AU" altLang="zh-TW" sz="1600" dirty="0" err="1" smtClean="0"/>
              <a:t>Tum_Extranodal</a:t>
            </a:r>
            <a:endParaRPr lang="en-AU" altLang="zh-TW" sz="1600" dirty="0"/>
          </a:p>
          <a:p>
            <a:pPr algn="ctr"/>
            <a:r>
              <a:rPr lang="en-AU" altLang="zh-TW" sz="1600" dirty="0" smtClean="0"/>
              <a:t>(No)</a:t>
            </a:r>
            <a:endParaRPr lang="zh-TW" altLang="en-US" sz="1600" dirty="0" smtClean="0"/>
          </a:p>
          <a:p>
            <a:endParaRPr kumimoji="1" lang="zh-TW" altLang="en-US" sz="1600" dirty="0"/>
          </a:p>
        </p:txBody>
      </p:sp>
      <p:sp>
        <p:nvSpPr>
          <p:cNvPr id="9" name="TextBox 8"/>
          <p:cNvSpPr txBox="1"/>
          <p:nvPr/>
        </p:nvSpPr>
        <p:spPr>
          <a:xfrm>
            <a:off x="2939931" y="5517232"/>
            <a:ext cx="1682472" cy="892552"/>
          </a:xfrm>
          <a:prstGeom prst="rect">
            <a:avLst/>
          </a:prstGeom>
          <a:noFill/>
        </p:spPr>
        <p:txBody>
          <a:bodyPr wrap="none" rtlCol="0">
            <a:spAutoFit/>
          </a:bodyPr>
          <a:lstStyle/>
          <a:p>
            <a:pPr algn="ctr"/>
            <a:r>
              <a:rPr lang="en-AU" altLang="zh-TW" sz="1600" dirty="0" err="1" smtClean="0"/>
              <a:t>Tum_Extranodal</a:t>
            </a:r>
            <a:endParaRPr lang="en-AU" altLang="zh-TW" sz="1600" dirty="0" smtClean="0"/>
          </a:p>
          <a:p>
            <a:pPr algn="ctr"/>
            <a:r>
              <a:rPr lang="en-AU" altLang="zh-TW" sz="1600" dirty="0"/>
              <a:t>(</a:t>
            </a:r>
            <a:r>
              <a:rPr lang="en-AU" altLang="zh-TW" sz="1600" dirty="0" smtClean="0"/>
              <a:t>Yes)</a:t>
            </a:r>
            <a:endParaRPr lang="zh-TW" altLang="en-US" sz="1600" dirty="0" smtClean="0"/>
          </a:p>
          <a:p>
            <a:endParaRPr kumimoji="1" lang="zh-TW" altLang="en-US" dirty="0"/>
          </a:p>
        </p:txBody>
      </p:sp>
      <p:cxnSp>
        <p:nvCxnSpPr>
          <p:cNvPr id="10" name="Straight Connector 9"/>
          <p:cNvCxnSpPr/>
          <p:nvPr/>
        </p:nvCxnSpPr>
        <p:spPr>
          <a:xfrm>
            <a:off x="2915816" y="2564904"/>
            <a:ext cx="0" cy="2448272"/>
          </a:xfrm>
          <a:prstGeom prst="line">
            <a:avLst/>
          </a:prstGeom>
          <a:ln>
            <a:solidFill>
              <a:srgbClr val="D2533C"/>
            </a:solidFill>
            <a:prstDash val="sysDash"/>
          </a:ln>
        </p:spPr>
        <p:style>
          <a:lnRef idx="2">
            <a:schemeClr val="accent1"/>
          </a:lnRef>
          <a:fillRef idx="0">
            <a:schemeClr val="accent1"/>
          </a:fillRef>
          <a:effectRef idx="1">
            <a:schemeClr val="accent1"/>
          </a:effectRef>
          <a:fontRef idx="minor">
            <a:schemeClr val="tx1"/>
          </a:fontRef>
        </p:style>
      </p:cxn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0426"/>
          <a:stretch/>
        </p:blipFill>
        <p:spPr bwMode="auto">
          <a:xfrm>
            <a:off x="4845575" y="1977722"/>
            <a:ext cx="4225717" cy="361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639381" y="5530006"/>
            <a:ext cx="1682472" cy="830997"/>
          </a:xfrm>
          <a:prstGeom prst="rect">
            <a:avLst/>
          </a:prstGeom>
          <a:noFill/>
        </p:spPr>
        <p:txBody>
          <a:bodyPr wrap="none" rtlCol="0">
            <a:spAutoFit/>
          </a:bodyPr>
          <a:lstStyle/>
          <a:p>
            <a:pPr algn="ctr"/>
            <a:r>
              <a:rPr lang="en-AU" altLang="zh-TW" sz="1600" dirty="0" err="1" smtClean="0"/>
              <a:t>Tum_Extranodal</a:t>
            </a:r>
            <a:endParaRPr lang="en-AU" altLang="zh-TW" sz="1600" dirty="0"/>
          </a:p>
          <a:p>
            <a:pPr algn="ctr"/>
            <a:r>
              <a:rPr lang="en-AU" altLang="zh-TW" sz="1600" dirty="0" smtClean="0"/>
              <a:t>(No)</a:t>
            </a:r>
            <a:endParaRPr lang="zh-TW" altLang="en-US" sz="1600" dirty="0" smtClean="0"/>
          </a:p>
          <a:p>
            <a:endParaRPr kumimoji="1" lang="zh-TW" altLang="en-US" sz="1600" dirty="0"/>
          </a:p>
        </p:txBody>
      </p:sp>
      <p:sp>
        <p:nvSpPr>
          <p:cNvPr id="13" name="TextBox 12"/>
          <p:cNvSpPr txBox="1"/>
          <p:nvPr/>
        </p:nvSpPr>
        <p:spPr>
          <a:xfrm>
            <a:off x="7367573" y="5517232"/>
            <a:ext cx="1682472" cy="892552"/>
          </a:xfrm>
          <a:prstGeom prst="rect">
            <a:avLst/>
          </a:prstGeom>
          <a:noFill/>
        </p:spPr>
        <p:txBody>
          <a:bodyPr wrap="none" rtlCol="0">
            <a:spAutoFit/>
          </a:bodyPr>
          <a:lstStyle/>
          <a:p>
            <a:pPr algn="ctr"/>
            <a:r>
              <a:rPr lang="en-AU" altLang="zh-TW" sz="1600" dirty="0" err="1" smtClean="0"/>
              <a:t>Tum_Extranodal</a:t>
            </a:r>
            <a:endParaRPr lang="en-AU" altLang="zh-TW" sz="1600" dirty="0" smtClean="0"/>
          </a:p>
          <a:p>
            <a:pPr algn="ctr"/>
            <a:r>
              <a:rPr lang="en-AU" altLang="zh-TW" sz="1600" dirty="0"/>
              <a:t>(</a:t>
            </a:r>
            <a:r>
              <a:rPr lang="en-AU" altLang="zh-TW" sz="1600" dirty="0" smtClean="0"/>
              <a:t>Yes)</a:t>
            </a:r>
            <a:endParaRPr lang="zh-TW" altLang="en-US" sz="1600" dirty="0" smtClean="0"/>
          </a:p>
          <a:p>
            <a:endParaRPr kumimoji="1" lang="zh-TW" altLang="en-US" dirty="0"/>
          </a:p>
        </p:txBody>
      </p:sp>
      <p:cxnSp>
        <p:nvCxnSpPr>
          <p:cNvPr id="14" name="Straight Connector 13"/>
          <p:cNvCxnSpPr/>
          <p:nvPr/>
        </p:nvCxnSpPr>
        <p:spPr>
          <a:xfrm>
            <a:off x="7380312" y="2636912"/>
            <a:ext cx="0" cy="2520280"/>
          </a:xfrm>
          <a:prstGeom prst="line">
            <a:avLst/>
          </a:prstGeom>
          <a:ln>
            <a:solidFill>
              <a:srgbClr val="D2533C"/>
            </a:solidFill>
            <a:prstDash val="sysDas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16200000">
            <a:off x="3597423" y="3741274"/>
            <a:ext cx="2750535" cy="369332"/>
          </a:xfrm>
          <a:prstGeom prst="rect">
            <a:avLst/>
          </a:prstGeom>
          <a:solidFill>
            <a:srgbClr val="FFFFFF"/>
          </a:solidFill>
        </p:spPr>
        <p:txBody>
          <a:bodyPr wrap="none" rtlCol="0">
            <a:spAutoFit/>
          </a:bodyPr>
          <a:lstStyle/>
          <a:p>
            <a:r>
              <a:rPr kumimoji="1" lang="en-AU" altLang="zh-TW" dirty="0" smtClean="0"/>
              <a:t>Patient specific error rate</a:t>
            </a:r>
            <a:endParaRPr kumimoji="1" lang="zh-TW" altLang="en-US" dirty="0"/>
          </a:p>
        </p:txBody>
      </p:sp>
    </p:spTree>
    <p:extLst>
      <p:ext uri="{BB962C8B-B14F-4D97-AF65-F5344CB8AC3E}">
        <p14:creationId xmlns:p14="http://schemas.microsoft.com/office/powerpoint/2010/main" val="29856412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CV error of split within </a:t>
            </a:r>
            <a:r>
              <a:rPr lang="en-AU" dirty="0" err="1" smtClean="0"/>
              <a:t>Tumor</a:t>
            </a:r>
            <a:r>
              <a:rPr lang="en-AU" dirty="0" smtClean="0"/>
              <a:t> </a:t>
            </a:r>
            <a:r>
              <a:rPr lang="en-AU" dirty="0" err="1" smtClean="0"/>
              <a:t>Extranodal</a:t>
            </a:r>
            <a:r>
              <a:rPr lang="en-AU" sz="2200" dirty="0" smtClean="0"/>
              <a:t/>
            </a:r>
            <a:br>
              <a:rPr lang="en-AU" sz="2200" dirty="0" smtClean="0"/>
            </a:br>
            <a:r>
              <a:rPr lang="en-AU" sz="2000" dirty="0" smtClean="0"/>
              <a:t>Results for two classifiers</a:t>
            </a:r>
            <a:endParaRPr lang="en-US" sz="2000" dirty="0"/>
          </a:p>
        </p:txBody>
      </p:sp>
      <p:sp>
        <p:nvSpPr>
          <p:cNvPr id="3" name="Content Placeholder 2"/>
          <p:cNvSpPr>
            <a:spLocks noGrp="1"/>
          </p:cNvSpPr>
          <p:nvPr>
            <p:ph idx="1"/>
          </p:nvPr>
        </p:nvSpPr>
        <p:spPr/>
        <p:txBody>
          <a:bodyPr/>
          <a:lstStyle/>
          <a:p>
            <a:pPr marL="0" indent="0">
              <a:buNone/>
            </a:pP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50" y="2204864"/>
            <a:ext cx="3890194" cy="369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158340"/>
            <a:ext cx="4104456" cy="3786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283968" y="1844824"/>
            <a:ext cx="4812531" cy="4211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811186"/>
            <a:ext cx="4283968" cy="4354117"/>
          </a:xfrm>
          <a:prstGeom prst="rect">
            <a:avLst/>
          </a:prstGeom>
          <a:solidFill>
            <a:schemeClr val="bg1">
              <a:alpha val="5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188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27734" y="2228088"/>
            <a:ext cx="1685577" cy="734797"/>
          </a:xfrm>
          <a:prstGeom prst="rect">
            <a:avLst/>
          </a:prstGeom>
          <a:pattFill prst="smGrid">
            <a:fgClr>
              <a:prstClr val="black"/>
            </a:fgClr>
            <a:bgClr>
              <a:prstClr val="white"/>
            </a:bgClr>
          </a:patt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6" name="Rectangle 5"/>
          <p:cNvSpPr/>
          <p:nvPr/>
        </p:nvSpPr>
        <p:spPr>
          <a:xfrm>
            <a:off x="567710" y="4612517"/>
            <a:ext cx="1685577" cy="1649666"/>
          </a:xfrm>
          <a:prstGeom prst="rect">
            <a:avLst/>
          </a:prstGeom>
          <a:pattFill prst="smGrid">
            <a:fgClr>
              <a:prstClr val="black"/>
            </a:fgClr>
            <a:bgClr>
              <a:prstClr val="white"/>
            </a:bgClr>
          </a:pattFill>
          <a:ln>
            <a:solidFill>
              <a:srgbClr val="ED2B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7" name="TextBox 6"/>
          <p:cNvSpPr txBox="1"/>
          <p:nvPr/>
        </p:nvSpPr>
        <p:spPr>
          <a:xfrm>
            <a:off x="890571" y="3923764"/>
            <a:ext cx="946819" cy="369332"/>
          </a:xfrm>
          <a:prstGeom prst="rect">
            <a:avLst/>
          </a:prstGeom>
          <a:noFill/>
        </p:spPr>
        <p:txBody>
          <a:bodyPr wrap="none" rtlCol="0">
            <a:spAutoFit/>
          </a:bodyPr>
          <a:lstStyle/>
          <a:p>
            <a:r>
              <a:rPr kumimoji="1" lang="en-AU" altLang="zh-TW" dirty="0" smtClean="0"/>
              <a:t>Patients</a:t>
            </a:r>
            <a:endParaRPr kumimoji="1" lang="zh-TW" altLang="en-US" dirty="0"/>
          </a:p>
        </p:txBody>
      </p:sp>
      <p:sp>
        <p:nvSpPr>
          <p:cNvPr id="8" name="Rectangle 7"/>
          <p:cNvSpPr/>
          <p:nvPr/>
        </p:nvSpPr>
        <p:spPr>
          <a:xfrm>
            <a:off x="1619672" y="2132856"/>
            <a:ext cx="1152128" cy="97877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0" name="TextBox 9"/>
          <p:cNvSpPr txBox="1"/>
          <p:nvPr/>
        </p:nvSpPr>
        <p:spPr>
          <a:xfrm rot="16200000">
            <a:off x="-84211" y="5152330"/>
            <a:ext cx="864339" cy="369332"/>
          </a:xfrm>
          <a:prstGeom prst="rect">
            <a:avLst/>
          </a:prstGeom>
          <a:noFill/>
        </p:spPr>
        <p:txBody>
          <a:bodyPr wrap="none" rtlCol="0">
            <a:spAutoFit/>
          </a:bodyPr>
          <a:lstStyle/>
          <a:p>
            <a:r>
              <a:rPr kumimoji="1" lang="en-AU" altLang="zh-TW" dirty="0" smtClean="0"/>
              <a:t>mRNA</a:t>
            </a:r>
            <a:endParaRPr kumimoji="1" lang="zh-TW" altLang="en-US" dirty="0"/>
          </a:p>
        </p:txBody>
      </p:sp>
      <p:sp>
        <p:nvSpPr>
          <p:cNvPr id="11" name="TextBox 10"/>
          <p:cNvSpPr txBox="1"/>
          <p:nvPr/>
        </p:nvSpPr>
        <p:spPr>
          <a:xfrm>
            <a:off x="593368" y="4214598"/>
            <a:ext cx="488422" cy="369332"/>
          </a:xfrm>
          <a:prstGeom prst="rect">
            <a:avLst/>
          </a:prstGeom>
          <a:noFill/>
        </p:spPr>
        <p:txBody>
          <a:bodyPr wrap="none" rtlCol="0">
            <a:spAutoFit/>
          </a:bodyPr>
          <a:lstStyle/>
          <a:p>
            <a:r>
              <a:rPr kumimoji="1" lang="en-AU" altLang="zh-TW" dirty="0" smtClean="0"/>
              <a:t>PP</a:t>
            </a:r>
            <a:endParaRPr kumimoji="1" lang="zh-TW" altLang="en-US" dirty="0"/>
          </a:p>
        </p:txBody>
      </p:sp>
      <p:sp>
        <p:nvSpPr>
          <p:cNvPr id="12" name="TextBox 11"/>
          <p:cNvSpPr txBox="1"/>
          <p:nvPr/>
        </p:nvSpPr>
        <p:spPr>
          <a:xfrm>
            <a:off x="1529034" y="4208303"/>
            <a:ext cx="514008" cy="369332"/>
          </a:xfrm>
          <a:prstGeom prst="rect">
            <a:avLst/>
          </a:prstGeom>
          <a:noFill/>
        </p:spPr>
        <p:txBody>
          <a:bodyPr wrap="none" rtlCol="0">
            <a:spAutoFit/>
          </a:bodyPr>
          <a:lstStyle/>
          <a:p>
            <a:r>
              <a:rPr kumimoji="1" lang="en-AU" altLang="zh-TW" dirty="0"/>
              <a:t>G</a:t>
            </a:r>
            <a:r>
              <a:rPr kumimoji="1" lang="en-AU" altLang="zh-TW" dirty="0" smtClean="0"/>
              <a:t>P</a:t>
            </a:r>
            <a:endParaRPr kumimoji="1" lang="zh-TW" altLang="en-US" dirty="0"/>
          </a:p>
        </p:txBody>
      </p:sp>
      <p:sp>
        <p:nvSpPr>
          <p:cNvPr id="17" name="TextBox 16"/>
          <p:cNvSpPr txBox="1"/>
          <p:nvPr/>
        </p:nvSpPr>
        <p:spPr>
          <a:xfrm rot="16200000">
            <a:off x="501043" y="2375529"/>
            <a:ext cx="1172579" cy="646331"/>
          </a:xfrm>
          <a:prstGeom prst="rect">
            <a:avLst/>
          </a:prstGeom>
          <a:noFill/>
        </p:spPr>
        <p:txBody>
          <a:bodyPr wrap="none" rtlCol="0">
            <a:spAutoFit/>
          </a:bodyPr>
          <a:lstStyle/>
          <a:p>
            <a:r>
              <a:rPr kumimoji="1" lang="en-AU" altLang="zh-TW" dirty="0" smtClean="0"/>
              <a:t>Clinical</a:t>
            </a:r>
          </a:p>
          <a:p>
            <a:r>
              <a:rPr kumimoji="1" lang="en-AU" altLang="zh-TW" dirty="0" smtClean="0"/>
              <a:t> variables</a:t>
            </a:r>
            <a:endParaRPr kumimoji="1" lang="zh-TW" altLang="en-US" dirty="0"/>
          </a:p>
        </p:txBody>
      </p:sp>
      <p:sp>
        <p:nvSpPr>
          <p:cNvPr id="18" name="TextBox 17"/>
          <p:cNvSpPr txBox="1"/>
          <p:nvPr/>
        </p:nvSpPr>
        <p:spPr>
          <a:xfrm>
            <a:off x="1509638" y="1755881"/>
            <a:ext cx="697840" cy="369332"/>
          </a:xfrm>
          <a:prstGeom prst="rect">
            <a:avLst/>
          </a:prstGeom>
          <a:noFill/>
        </p:spPr>
        <p:txBody>
          <a:bodyPr wrap="none" rtlCol="0">
            <a:spAutoFit/>
          </a:bodyPr>
          <a:lstStyle/>
          <a:p>
            <a:r>
              <a:rPr kumimoji="1" lang="en-AU" altLang="zh-TW" dirty="0" smtClean="0"/>
              <a:t>Easy</a:t>
            </a:r>
            <a:endParaRPr kumimoji="1" lang="zh-TW" altLang="en-US" dirty="0"/>
          </a:p>
        </p:txBody>
      </p:sp>
      <p:sp>
        <p:nvSpPr>
          <p:cNvPr id="20" name="TextBox 19"/>
          <p:cNvSpPr txBox="1"/>
          <p:nvPr/>
        </p:nvSpPr>
        <p:spPr>
          <a:xfrm>
            <a:off x="2829492" y="1743073"/>
            <a:ext cx="684991" cy="369332"/>
          </a:xfrm>
          <a:prstGeom prst="rect">
            <a:avLst/>
          </a:prstGeom>
          <a:noFill/>
        </p:spPr>
        <p:txBody>
          <a:bodyPr wrap="none" rtlCol="0">
            <a:spAutoFit/>
          </a:bodyPr>
          <a:lstStyle/>
          <a:p>
            <a:r>
              <a:rPr kumimoji="1" lang="en-AU" altLang="zh-TW" dirty="0"/>
              <a:t>H</a:t>
            </a:r>
            <a:r>
              <a:rPr kumimoji="1" lang="en-AU" altLang="zh-TW" dirty="0" smtClean="0"/>
              <a:t>ard</a:t>
            </a:r>
            <a:endParaRPr kumimoji="1" lang="zh-TW" altLang="en-US" dirty="0"/>
          </a:p>
        </p:txBody>
      </p:sp>
      <p:sp>
        <p:nvSpPr>
          <p:cNvPr id="23" name="Title 1"/>
          <p:cNvSpPr>
            <a:spLocks noGrp="1"/>
          </p:cNvSpPr>
          <p:nvPr>
            <p:ph type="title"/>
          </p:nvPr>
        </p:nvSpPr>
        <p:spPr/>
        <p:txBody>
          <a:bodyPr/>
          <a:lstStyle/>
          <a:p>
            <a:r>
              <a:rPr lang="en-AU" dirty="0" smtClean="0"/>
              <a:t>Where has this lead us?</a:t>
            </a:r>
            <a:endParaRPr lang="en-US" dirty="0"/>
          </a:p>
        </p:txBody>
      </p:sp>
      <p:sp>
        <p:nvSpPr>
          <p:cNvPr id="4" name="Content Placeholder 3"/>
          <p:cNvSpPr>
            <a:spLocks noGrp="1"/>
          </p:cNvSpPr>
          <p:nvPr>
            <p:ph idx="1"/>
          </p:nvPr>
        </p:nvSpPr>
        <p:spPr/>
        <p:txBody>
          <a:bodyPr>
            <a:normAutofit/>
          </a:bodyPr>
          <a:lstStyle/>
          <a:p>
            <a:pPr marL="0" indent="0">
              <a:buNone/>
            </a:pPr>
            <a:r>
              <a:rPr kumimoji="1" lang="en-AU" altLang="zh-TW" dirty="0" smtClean="0"/>
              <a:t>In practice:</a:t>
            </a:r>
          </a:p>
          <a:p>
            <a:r>
              <a:rPr lang="en-AU" altLang="zh-TW" dirty="0"/>
              <a:t>Use readily available CPM variables for the </a:t>
            </a:r>
            <a:r>
              <a:rPr lang="en-AU" altLang="zh-TW" dirty="0" err="1"/>
              <a:t>tumors</a:t>
            </a:r>
            <a:r>
              <a:rPr lang="en-AU" altLang="zh-TW" dirty="0"/>
              <a:t> with </a:t>
            </a:r>
            <a:r>
              <a:rPr lang="en-AU" altLang="zh-TW" dirty="0" err="1"/>
              <a:t>extranodal</a:t>
            </a:r>
            <a:r>
              <a:rPr lang="en-AU" altLang="zh-TW" dirty="0"/>
              <a:t> growth (</a:t>
            </a:r>
            <a:r>
              <a:rPr lang="en-AU" altLang="zh-TW" dirty="0" err="1"/>
              <a:t>Tum_Ext</a:t>
            </a:r>
            <a:r>
              <a:rPr lang="en-AU" altLang="zh-TW" dirty="0" smtClean="0"/>
              <a:t>) to split samples.</a:t>
            </a:r>
          </a:p>
          <a:p>
            <a:endParaRPr lang="en-AU" altLang="zh-TW" dirty="0"/>
          </a:p>
          <a:p>
            <a:r>
              <a:rPr lang="en-AU" altLang="zh-TW" dirty="0" smtClean="0"/>
              <a:t>Perform classification based on  </a:t>
            </a:r>
            <a:r>
              <a:rPr lang="en-AU" altLang="zh-TW" dirty="0"/>
              <a:t>gene expression for </a:t>
            </a:r>
            <a:r>
              <a:rPr lang="en-AU" altLang="zh-TW" dirty="0" err="1"/>
              <a:t>tumors</a:t>
            </a:r>
            <a:r>
              <a:rPr lang="en-AU" altLang="zh-TW" dirty="0"/>
              <a:t> without </a:t>
            </a:r>
            <a:r>
              <a:rPr lang="en-AU" altLang="zh-TW" dirty="0" err="1"/>
              <a:t>extranodal</a:t>
            </a:r>
            <a:r>
              <a:rPr lang="en-AU" altLang="zh-TW" dirty="0"/>
              <a:t> </a:t>
            </a:r>
            <a:r>
              <a:rPr lang="en-AU" altLang="zh-TW" dirty="0" smtClean="0"/>
              <a:t>growth (</a:t>
            </a:r>
            <a:r>
              <a:rPr lang="en-AU" altLang="zh-TW" dirty="0" err="1" smtClean="0"/>
              <a:t>Tum_Extranodal</a:t>
            </a:r>
            <a:r>
              <a:rPr lang="en-AU" altLang="zh-TW" dirty="0" smtClean="0"/>
              <a:t> = NO)</a:t>
            </a:r>
            <a:endParaRPr lang="en-AU" altLang="zh-TW" dirty="0"/>
          </a:p>
          <a:p>
            <a:pPr marL="0" indent="0">
              <a:buNone/>
            </a:pPr>
            <a:endParaRPr lang="en-AU" altLang="zh-TW" dirty="0"/>
          </a:p>
        </p:txBody>
      </p:sp>
      <p:sp>
        <p:nvSpPr>
          <p:cNvPr id="3" name="Text Placeholder 2"/>
          <p:cNvSpPr>
            <a:spLocks noGrp="1"/>
          </p:cNvSpPr>
          <p:nvPr>
            <p:ph type="body" sz="quarter" idx="13"/>
          </p:nvPr>
        </p:nvSpPr>
        <p:spPr/>
        <p:txBody>
          <a:bodyPr/>
          <a:lstStyle/>
          <a:p>
            <a:r>
              <a:rPr lang="en-US" altLang="zh-TW" b="1" dirty="0"/>
              <a:t>Hierarchical</a:t>
            </a:r>
            <a:r>
              <a:rPr lang="en-AU" altLang="zh-TW" b="1" dirty="0"/>
              <a:t> two stage procedure</a:t>
            </a:r>
            <a:endParaRPr lang="en-AU" altLang="zh-TW" sz="2400" b="1" dirty="0">
              <a:solidFill>
                <a:schemeClr val="accent2"/>
              </a:solidFill>
            </a:endParaRPr>
          </a:p>
          <a:p>
            <a:endParaRPr kumimoji="1" lang="zh-TW" altLang="en-US" dirty="0"/>
          </a:p>
        </p:txBody>
      </p:sp>
      <p:cxnSp>
        <p:nvCxnSpPr>
          <p:cNvPr id="15" name="Straight Arrow Connector 14"/>
          <p:cNvCxnSpPr/>
          <p:nvPr/>
        </p:nvCxnSpPr>
        <p:spPr>
          <a:xfrm flipH="1">
            <a:off x="1410499" y="3245711"/>
            <a:ext cx="528557" cy="687345"/>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027060" y="3173703"/>
            <a:ext cx="487423" cy="687345"/>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843807" y="2125214"/>
            <a:ext cx="670675" cy="978776"/>
          </a:xfrm>
          <a:prstGeom prst="rect">
            <a:avLst/>
          </a:prstGeom>
          <a:noFill/>
          <a:ln w="38100" cmpd="sng">
            <a:solidFill>
              <a:srgbClr val="50B79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7" name="Rectangle 26"/>
          <p:cNvSpPr/>
          <p:nvPr/>
        </p:nvSpPr>
        <p:spPr>
          <a:xfrm>
            <a:off x="3122568" y="3585790"/>
            <a:ext cx="766128" cy="923330"/>
          </a:xfrm>
          <a:prstGeom prst="rect">
            <a:avLst/>
          </a:prstGeom>
          <a:noFill/>
        </p:spPr>
        <p:txBody>
          <a:bodyPr wrap="square" lIns="91440" tIns="45720" rIns="91440" bIns="45720">
            <a:spAutoFit/>
          </a:bodyPr>
          <a:lstStyle/>
          <a:p>
            <a:pPr algn="ctr"/>
            <a:r>
              <a:rPr lang="en-AU" altLang="zh-TW"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AU" altLang="zh-TW"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8" name="TextBox 27"/>
          <p:cNvSpPr txBox="1"/>
          <p:nvPr/>
        </p:nvSpPr>
        <p:spPr>
          <a:xfrm>
            <a:off x="2627784" y="4437112"/>
            <a:ext cx="1872271" cy="2031325"/>
          </a:xfrm>
          <a:prstGeom prst="rect">
            <a:avLst/>
          </a:prstGeom>
          <a:ln>
            <a:solidFill>
              <a:srgbClr val="50B79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kumimoji="1" lang="en-AU" altLang="zh-TW" dirty="0" smtClean="0"/>
              <a:t>Use other molecular platforms?</a:t>
            </a:r>
          </a:p>
          <a:p>
            <a:pPr marL="285750" indent="-285750">
              <a:buFontTx/>
              <a:buChar char="•"/>
            </a:pPr>
            <a:endParaRPr kumimoji="1" lang="en-AU" altLang="zh-TW" dirty="0" smtClean="0"/>
          </a:p>
          <a:p>
            <a:pPr marL="285750" indent="-285750">
              <a:buFontTx/>
              <a:buChar char="•"/>
            </a:pPr>
            <a:r>
              <a:rPr kumimoji="1" lang="en-AU" altLang="zh-TW" dirty="0" smtClean="0"/>
              <a:t>Surgical or treatment related data? </a:t>
            </a:r>
            <a:endParaRPr kumimoji="1" lang="zh-TW" altLang="en-US" dirty="0"/>
          </a:p>
        </p:txBody>
      </p:sp>
    </p:spTree>
    <p:extLst>
      <p:ext uri="{BB962C8B-B14F-4D97-AF65-F5344CB8AC3E}">
        <p14:creationId xmlns:p14="http://schemas.microsoft.com/office/powerpoint/2010/main" val="10197308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AU" sz="2800" dirty="0" smtClean="0"/>
              <a:t>Main messages</a:t>
            </a:r>
            <a:endParaRPr lang="en-US" sz="2800" dirty="0"/>
          </a:p>
        </p:txBody>
      </p:sp>
      <p:sp>
        <p:nvSpPr>
          <p:cNvPr id="3" name="Content Placeholder 2"/>
          <p:cNvSpPr>
            <a:spLocks noGrp="1"/>
          </p:cNvSpPr>
          <p:nvPr>
            <p:ph idx="1"/>
          </p:nvPr>
        </p:nvSpPr>
        <p:spPr/>
        <p:txBody>
          <a:bodyPr/>
          <a:lstStyle/>
          <a:p>
            <a:r>
              <a:rPr lang="en-AU" sz="2800" dirty="0" smtClean="0"/>
              <a:t>Each data platform has its own challenges</a:t>
            </a:r>
          </a:p>
          <a:p>
            <a:r>
              <a:rPr lang="en-AU" sz="2800" dirty="0"/>
              <a:t>Additive </a:t>
            </a:r>
            <a:r>
              <a:rPr lang="en-AU" sz="2800" dirty="0" smtClean="0"/>
              <a:t>vertical integration </a:t>
            </a:r>
            <a:r>
              <a:rPr lang="en-AU" sz="2800" dirty="0"/>
              <a:t>is not automatically </a:t>
            </a:r>
            <a:r>
              <a:rPr lang="en-AU" sz="2800" dirty="0" smtClean="0"/>
              <a:t>better</a:t>
            </a:r>
          </a:p>
          <a:p>
            <a:r>
              <a:rPr lang="en-AU" sz="2800" dirty="0" smtClean="0"/>
              <a:t>Error </a:t>
            </a:r>
            <a:r>
              <a:rPr lang="en-AU" sz="2800" dirty="0"/>
              <a:t>rate </a:t>
            </a:r>
            <a:r>
              <a:rPr lang="en-AU" sz="2800" dirty="0" smtClean="0"/>
              <a:t>hunting</a:t>
            </a:r>
          </a:p>
          <a:p>
            <a:r>
              <a:rPr lang="en-AU" sz="2800" dirty="0" smtClean="0"/>
              <a:t>Interaction effects are difficult to find when </a:t>
            </a:r>
            <a:r>
              <a:rPr lang="en-AU" sz="2800" i="1" dirty="0" smtClean="0"/>
              <a:t>p</a:t>
            </a:r>
            <a:r>
              <a:rPr lang="en-AU" sz="2800" dirty="0" smtClean="0"/>
              <a:t> is large</a:t>
            </a:r>
          </a:p>
          <a:p>
            <a:r>
              <a:rPr lang="en-AU" sz="2800" dirty="0" smtClean="0"/>
              <a:t>‘Hard’ and ‘Easy’ classification helps to find interaction terms </a:t>
            </a:r>
          </a:p>
          <a:p>
            <a:pPr>
              <a:buFont typeface="Wingdings" charset="0"/>
              <a:buChar char="à"/>
            </a:pPr>
            <a:r>
              <a:rPr lang="en-AU" sz="2800" dirty="0" smtClean="0">
                <a:sym typeface="Wingdings"/>
              </a:rPr>
              <a:t>Hierarchical classification</a:t>
            </a:r>
            <a:endParaRPr lang="en-AU" sz="2800" dirty="0" smtClean="0"/>
          </a:p>
          <a:p>
            <a:pPr marL="0" indent="0">
              <a:buNone/>
            </a:pPr>
            <a:endParaRPr lang="en-AU" dirty="0" smtClean="0"/>
          </a:p>
        </p:txBody>
      </p:sp>
    </p:spTree>
    <p:extLst>
      <p:ext uri="{BB962C8B-B14F-4D97-AF65-F5344CB8AC3E}">
        <p14:creationId xmlns:p14="http://schemas.microsoft.com/office/powerpoint/2010/main" val="27855450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2800" dirty="0" smtClean="0"/>
              <a:t>UV index on November 12, 2014</a:t>
            </a:r>
            <a:endParaRPr lang="en-US" sz="2800" dirty="0"/>
          </a:p>
        </p:txBody>
      </p:sp>
      <p:pic>
        <p:nvPicPr>
          <p:cNvPr id="10" name="Content Placeholder 9" descr="screenshot_02.jpg"/>
          <p:cNvPicPr>
            <a:picLocks noGrp="1" noChangeAspect="1"/>
          </p:cNvPicPr>
          <p:nvPr>
            <p:ph idx="1"/>
          </p:nvPr>
        </p:nvPicPr>
        <p:blipFill>
          <a:blip r:embed="rId3"/>
          <a:srcRect t="-13469" b="-13469"/>
          <a:stretch>
            <a:fillRect/>
          </a:stretch>
        </p:blipFill>
        <p:spPr>
          <a:xfrm>
            <a:off x="4643437" y="1447800"/>
            <a:ext cx="4270375" cy="4513281"/>
          </a:xfrm>
        </p:spPr>
      </p:pic>
      <p:sp>
        <p:nvSpPr>
          <p:cNvPr id="6" name="Text Placeholder 5"/>
          <p:cNvSpPr>
            <a:spLocks noGrp="1"/>
          </p:cNvSpPr>
          <p:nvPr>
            <p:ph type="body" sz="quarter" idx="15"/>
          </p:nvPr>
        </p:nvSpPr>
        <p:spPr/>
        <p:txBody>
          <a:bodyPr/>
          <a:lstStyle/>
          <a:p>
            <a:endParaRPr lang="en-US"/>
          </a:p>
        </p:txBody>
      </p:sp>
      <p:pic>
        <p:nvPicPr>
          <p:cNvPr id="9" name="Table Placeholder 8" descr="screenshot_01.jpg"/>
          <p:cNvPicPr>
            <a:picLocks noGrp="1" noChangeAspect="1"/>
          </p:cNvPicPr>
          <p:nvPr>
            <p:ph type="tbl" sz="quarter" idx="16"/>
          </p:nvPr>
        </p:nvPicPr>
        <p:blipFill>
          <a:blip r:embed="rId4"/>
          <a:srcRect t="-13561" b="-13561"/>
          <a:stretch>
            <a:fillRect/>
          </a:stretch>
        </p:blipFill>
        <p:spPr>
          <a:xfrm>
            <a:off x="250826" y="1371600"/>
            <a:ext cx="4319004" cy="3950861"/>
          </a:xfrm>
        </p:spPr>
      </p:pic>
      <p:sp>
        <p:nvSpPr>
          <p:cNvPr id="8" name="Text Placeholder 7"/>
          <p:cNvSpPr>
            <a:spLocks noGrp="1"/>
          </p:cNvSpPr>
          <p:nvPr>
            <p:ph type="body" sz="quarter" idx="17"/>
          </p:nvPr>
        </p:nvSpPr>
        <p:spPr/>
        <p:txBody>
          <a:bodyPr/>
          <a:lstStyle/>
          <a:p>
            <a:endParaRPr lang="en-US"/>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7855450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1"/>
          <p:cNvSpPr>
            <a:spLocks noGrp="1"/>
          </p:cNvSpPr>
          <p:nvPr>
            <p:ph type="title"/>
          </p:nvPr>
        </p:nvSpPr>
        <p:spPr/>
        <p:txBody>
          <a:bodyPr>
            <a:normAutofit/>
          </a:bodyPr>
          <a:lstStyle/>
          <a:p>
            <a:r>
              <a:rPr lang="en-AU" sz="3200" dirty="0" smtClean="0">
                <a:latin typeface="+mn-lt"/>
              </a:rPr>
              <a:t>Acknowledgements</a:t>
            </a:r>
          </a:p>
        </p:txBody>
      </p:sp>
      <p:sp>
        <p:nvSpPr>
          <p:cNvPr id="2" name="Content Placeholder 1"/>
          <p:cNvSpPr>
            <a:spLocks noGrp="1"/>
          </p:cNvSpPr>
          <p:nvPr>
            <p:ph sz="half" idx="1"/>
          </p:nvPr>
        </p:nvSpPr>
        <p:spPr>
          <a:xfrm>
            <a:off x="5148064" y="1380823"/>
            <a:ext cx="3995936" cy="3441730"/>
          </a:xfrm>
        </p:spPr>
        <p:txBody>
          <a:bodyPr>
            <a:normAutofit/>
          </a:bodyPr>
          <a:lstStyle/>
          <a:p>
            <a:pPr>
              <a:lnSpc>
                <a:spcPct val="80000"/>
              </a:lnSpc>
              <a:buSzPct val="100000"/>
            </a:pPr>
            <a:r>
              <a:rPr lang="en-GB" altLang="zh-TW" sz="1600" b="1" dirty="0"/>
              <a:t>Melanoma program at MIA/WMI/RPA</a:t>
            </a:r>
            <a:endParaRPr lang="en-AU" sz="1600" b="1" dirty="0"/>
          </a:p>
          <a:p>
            <a:pPr lvl="1"/>
            <a:r>
              <a:rPr lang="en-US" altLang="zh-TW" dirty="0">
                <a:solidFill>
                  <a:srgbClr val="FF0000"/>
                </a:solidFill>
              </a:rPr>
              <a:t>Graham Mann</a:t>
            </a:r>
            <a:r>
              <a:rPr lang="en-US" altLang="zh-TW" dirty="0"/>
              <a:t> (</a:t>
            </a:r>
            <a:r>
              <a:rPr lang="en-US" altLang="zh-TW" dirty="0" err="1"/>
              <a:t>Usyd</a:t>
            </a:r>
            <a:r>
              <a:rPr lang="en-US" altLang="zh-TW" dirty="0"/>
              <a:t>)</a:t>
            </a:r>
          </a:p>
          <a:p>
            <a:pPr lvl="1"/>
            <a:r>
              <a:rPr lang="en-AU" altLang="zh-TW" dirty="0" err="1"/>
              <a:t>Gulietta</a:t>
            </a:r>
            <a:r>
              <a:rPr lang="en-AU" altLang="zh-TW" dirty="0"/>
              <a:t> </a:t>
            </a:r>
            <a:r>
              <a:rPr lang="en-AU" altLang="zh-TW" dirty="0" err="1"/>
              <a:t>Pupo</a:t>
            </a:r>
            <a:endParaRPr lang="en-AU" altLang="zh-TW" dirty="0"/>
          </a:p>
          <a:p>
            <a:pPr lvl="1"/>
            <a:r>
              <a:rPr lang="en-US" altLang="zh-TW" dirty="0" err="1"/>
              <a:t>Varsha</a:t>
            </a:r>
            <a:r>
              <a:rPr lang="en-US" altLang="zh-TW" dirty="0"/>
              <a:t> </a:t>
            </a:r>
            <a:r>
              <a:rPr lang="en-US" altLang="zh-TW" dirty="0" err="1"/>
              <a:t>Tembe</a:t>
            </a:r>
            <a:endParaRPr lang="en-US" altLang="zh-TW" dirty="0"/>
          </a:p>
          <a:p>
            <a:pPr lvl="1"/>
            <a:r>
              <a:rPr lang="en-US" altLang="zh-TW" dirty="0">
                <a:solidFill>
                  <a:srgbClr val="FF0000"/>
                </a:solidFill>
              </a:rPr>
              <a:t>Sara-Jane Schramm</a:t>
            </a:r>
          </a:p>
          <a:p>
            <a:pPr lvl="1"/>
            <a:r>
              <a:rPr lang="en-US" altLang="zh-TW" dirty="0"/>
              <a:t>John Thompson</a:t>
            </a:r>
          </a:p>
          <a:p>
            <a:pPr lvl="1"/>
            <a:r>
              <a:rPr lang="en-US" altLang="zh-TW" dirty="0"/>
              <a:t>R</a:t>
            </a:r>
            <a:r>
              <a:rPr lang="en-AU" altLang="zh-TW" dirty="0" err="1"/>
              <a:t>ichard</a:t>
            </a:r>
            <a:r>
              <a:rPr lang="en-AU" altLang="zh-TW" dirty="0"/>
              <a:t> </a:t>
            </a:r>
            <a:r>
              <a:rPr lang="en-AU" altLang="zh-TW" dirty="0" err="1"/>
              <a:t>Scolyer</a:t>
            </a:r>
            <a:r>
              <a:rPr lang="en-AU" altLang="zh-TW" dirty="0"/>
              <a:t> (RPA)</a:t>
            </a:r>
            <a:endParaRPr lang="en-US" dirty="0"/>
          </a:p>
          <a:p>
            <a:endParaRPr lang="en-US" b="1" dirty="0" smtClean="0"/>
          </a:p>
          <a:p>
            <a:pPr lvl="1"/>
            <a:endParaRPr lang="en-AU" dirty="0"/>
          </a:p>
        </p:txBody>
      </p:sp>
      <p:sp>
        <p:nvSpPr>
          <p:cNvPr id="3" name="Content Placeholder 2"/>
          <p:cNvSpPr>
            <a:spLocks noGrp="1"/>
          </p:cNvSpPr>
          <p:nvPr>
            <p:ph sz="half" idx="2"/>
          </p:nvPr>
        </p:nvSpPr>
        <p:spPr>
          <a:xfrm>
            <a:off x="982388" y="1340769"/>
            <a:ext cx="4165679" cy="3578915"/>
          </a:xfrm>
        </p:spPr>
        <p:txBody>
          <a:bodyPr>
            <a:normAutofit/>
          </a:bodyPr>
          <a:lstStyle/>
          <a:p>
            <a:pPr fontAlgn="auto"/>
            <a:r>
              <a:rPr lang="en-AU" sz="1600" b="1" dirty="0" smtClean="0"/>
              <a:t>School of Mathematics and Statistics (</a:t>
            </a:r>
            <a:r>
              <a:rPr lang="en-AU" sz="1600" b="1" dirty="0" err="1" smtClean="0"/>
              <a:t>Usyd</a:t>
            </a:r>
            <a:r>
              <a:rPr lang="en-AU" sz="1600" b="1" dirty="0" smtClean="0"/>
              <a:t>) </a:t>
            </a:r>
          </a:p>
          <a:p>
            <a:pPr lvl="1"/>
            <a:r>
              <a:rPr lang="en-AU" dirty="0" smtClean="0">
                <a:solidFill>
                  <a:srgbClr val="FF0000"/>
                </a:solidFill>
              </a:rPr>
              <a:t>Jean Yang</a:t>
            </a:r>
          </a:p>
          <a:p>
            <a:pPr lvl="1"/>
            <a:r>
              <a:rPr lang="en-AU" dirty="0" smtClean="0">
                <a:solidFill>
                  <a:srgbClr val="FF0000"/>
                </a:solidFill>
              </a:rPr>
              <a:t>Samuel Muller</a:t>
            </a:r>
          </a:p>
          <a:p>
            <a:pPr lvl="1"/>
            <a:r>
              <a:rPr lang="en-AU" dirty="0" err="1">
                <a:solidFill>
                  <a:srgbClr val="FF0000"/>
                </a:solidFill>
              </a:rPr>
              <a:t>Kaushala</a:t>
            </a:r>
            <a:r>
              <a:rPr lang="en-AU" dirty="0">
                <a:solidFill>
                  <a:srgbClr val="FF0000"/>
                </a:solidFill>
              </a:rPr>
              <a:t> </a:t>
            </a:r>
            <a:r>
              <a:rPr lang="en-AU" dirty="0" err="1">
                <a:solidFill>
                  <a:srgbClr val="FF0000"/>
                </a:solidFill>
              </a:rPr>
              <a:t>Jayawardana</a:t>
            </a:r>
            <a:endParaRPr lang="en-US" dirty="0">
              <a:solidFill>
                <a:srgbClr val="FF0000"/>
              </a:solidFill>
            </a:endParaRPr>
          </a:p>
          <a:p>
            <a:pPr lvl="1"/>
            <a:r>
              <a:rPr lang="en-AU" dirty="0" smtClean="0"/>
              <a:t>John </a:t>
            </a:r>
            <a:r>
              <a:rPr lang="en-AU" dirty="0" err="1" smtClean="0"/>
              <a:t>Ormerod</a:t>
            </a:r>
            <a:endParaRPr lang="en-AU" dirty="0" smtClean="0"/>
          </a:p>
          <a:p>
            <a:pPr lvl="1"/>
            <a:r>
              <a:rPr lang="en-AU" dirty="0" smtClean="0"/>
              <a:t>Dario </a:t>
            </a:r>
            <a:r>
              <a:rPr lang="en-AU" dirty="0" err="1" smtClean="0"/>
              <a:t>Strbenac</a:t>
            </a:r>
            <a:endParaRPr lang="en-AU" dirty="0"/>
          </a:p>
          <a:p>
            <a:pPr lvl="1" fontAlgn="auto"/>
            <a:r>
              <a:rPr lang="en-US" altLang="zh-TW" dirty="0"/>
              <a:t>Rebecca Barter</a:t>
            </a:r>
          </a:p>
          <a:p>
            <a:pPr lvl="1"/>
            <a:r>
              <a:rPr lang="en-AU" altLang="zh-TW" dirty="0" err="1"/>
              <a:t>Shila</a:t>
            </a:r>
            <a:r>
              <a:rPr lang="en-AU" altLang="zh-TW" dirty="0"/>
              <a:t> </a:t>
            </a:r>
            <a:r>
              <a:rPr lang="en-AU" altLang="zh-TW" dirty="0" err="1" smtClean="0"/>
              <a:t>Ghazanfar</a:t>
            </a:r>
            <a:endParaRPr lang="en-AU" sz="1600" dirty="0"/>
          </a:p>
          <a:p>
            <a:pPr lvl="1"/>
            <a:endParaRPr lang="en-AU" sz="1600" dirty="0"/>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37579" y="5447997"/>
            <a:ext cx="19399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79913" y="4782499"/>
            <a:ext cx="1122575" cy="185866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0153" y="5287216"/>
            <a:ext cx="2592287" cy="798744"/>
          </a:xfrm>
          <a:prstGeom prst="rect">
            <a:avLst/>
          </a:prstGeom>
        </p:spPr>
      </p:pic>
    </p:spTree>
    <p:extLst>
      <p:ext uri="{BB962C8B-B14F-4D97-AF65-F5344CB8AC3E}">
        <p14:creationId xmlns:p14="http://schemas.microsoft.com/office/powerpoint/2010/main" val="2676041552"/>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altLang="zh-TW" sz="2800" dirty="0" smtClean="0"/>
              <a:t>Melanomas</a:t>
            </a:r>
            <a:endParaRPr kumimoji="1" lang="zh-TW" altLang="en-US" sz="2800" dirty="0"/>
          </a:p>
        </p:txBody>
      </p:sp>
      <p:sp>
        <p:nvSpPr>
          <p:cNvPr id="3" name="Content Placeholder 2"/>
          <p:cNvSpPr>
            <a:spLocks noGrp="1"/>
          </p:cNvSpPr>
          <p:nvPr>
            <p:ph idx="1"/>
          </p:nvPr>
        </p:nvSpPr>
        <p:spPr>
          <a:xfrm>
            <a:off x="250831" y="1340768"/>
            <a:ext cx="6193378" cy="5095891"/>
          </a:xfrm>
        </p:spPr>
        <p:txBody>
          <a:bodyPr>
            <a:normAutofit/>
          </a:bodyPr>
          <a:lstStyle/>
          <a:p>
            <a:r>
              <a:rPr lang="en-US" altLang="zh-TW" sz="2000" dirty="0" smtClean="0"/>
              <a:t>Melanomas </a:t>
            </a:r>
            <a:r>
              <a:rPr lang="en-US" altLang="zh-TW" sz="2000" dirty="0"/>
              <a:t>are common in a large demographic of the population, especially in Caucasians living in sunny climates.   </a:t>
            </a:r>
            <a:endParaRPr lang="en-US" altLang="zh-TW" sz="2000" dirty="0" smtClean="0"/>
          </a:p>
          <a:p>
            <a:endParaRPr lang="en-US" altLang="zh-TW" sz="2000" dirty="0" smtClean="0"/>
          </a:p>
          <a:p>
            <a:r>
              <a:rPr lang="en-US" altLang="zh-TW" sz="2000" dirty="0" smtClean="0"/>
              <a:t>Of </a:t>
            </a:r>
            <a:r>
              <a:rPr lang="en-US" altLang="zh-TW" sz="2000" dirty="0"/>
              <a:t>those that </a:t>
            </a:r>
            <a:r>
              <a:rPr lang="en-US" altLang="zh-TW" sz="2000" dirty="0" err="1"/>
              <a:t>metastasise</a:t>
            </a:r>
            <a:r>
              <a:rPr lang="en-US" altLang="zh-TW" sz="2000" dirty="0"/>
              <a:t> (Stage III), about </a:t>
            </a:r>
            <a:r>
              <a:rPr lang="en-US" altLang="zh-TW" sz="2000" dirty="0">
                <a:solidFill>
                  <a:schemeClr val="accent1">
                    <a:lumMod val="60000"/>
                    <a:lumOff val="40000"/>
                  </a:schemeClr>
                </a:solidFill>
              </a:rPr>
              <a:t>40% go on to live cancer free</a:t>
            </a:r>
            <a:r>
              <a:rPr lang="en-US" altLang="zh-TW" sz="2000" dirty="0"/>
              <a:t>, but another </a:t>
            </a:r>
            <a:r>
              <a:rPr lang="en-US" altLang="zh-TW" sz="2000" dirty="0">
                <a:solidFill>
                  <a:schemeClr val="accent2">
                    <a:lumMod val="60000"/>
                    <a:lumOff val="40000"/>
                  </a:schemeClr>
                </a:solidFill>
              </a:rPr>
              <a:t>40% succumb to the disease in less than 1 year</a:t>
            </a:r>
            <a:r>
              <a:rPr lang="en-US" altLang="zh-TW" sz="2000" dirty="0"/>
              <a:t>. </a:t>
            </a:r>
          </a:p>
          <a:p>
            <a:endParaRPr lang="en-GB" altLang="zh-TW" sz="2000" dirty="0" smtClean="0"/>
          </a:p>
          <a:p>
            <a:r>
              <a:rPr lang="en-GB" altLang="zh-TW" sz="2000" dirty="0" smtClean="0"/>
              <a:t>Samples </a:t>
            </a:r>
            <a:r>
              <a:rPr lang="en-GB" altLang="zh-TW" sz="2000" dirty="0"/>
              <a:t>were obtained from </a:t>
            </a:r>
            <a:r>
              <a:rPr lang="en-GB" altLang="zh-TW" sz="2000" dirty="0" smtClean="0"/>
              <a:t>Professor </a:t>
            </a:r>
            <a:r>
              <a:rPr lang="en-GB" altLang="zh-TW" sz="2000" dirty="0"/>
              <a:t>Graham Mann's </a:t>
            </a:r>
            <a:r>
              <a:rPr lang="en-GB" altLang="zh-TW" dirty="0" smtClean="0"/>
              <a:t>(third CI) </a:t>
            </a:r>
            <a:r>
              <a:rPr lang="en-GB" altLang="zh-TW" sz="2000" dirty="0" smtClean="0"/>
              <a:t>group </a:t>
            </a:r>
            <a:r>
              <a:rPr lang="en-GB" altLang="zh-TW" sz="2000" dirty="0"/>
              <a:t>from the </a:t>
            </a:r>
            <a:r>
              <a:rPr lang="en-GB" altLang="zh-TW" sz="2000" dirty="0" err="1"/>
              <a:t>Westmead</a:t>
            </a:r>
            <a:r>
              <a:rPr lang="en-GB" altLang="zh-TW" sz="2000" dirty="0"/>
              <a:t> Institute for Cancer </a:t>
            </a:r>
            <a:r>
              <a:rPr lang="en-GB" altLang="zh-TW" sz="2000" dirty="0" smtClean="0"/>
              <a:t>Research </a:t>
            </a:r>
            <a:r>
              <a:rPr lang="en-GB" altLang="zh-TW" sz="2000" dirty="0"/>
              <a:t>and Melanoma Institute, </a:t>
            </a:r>
            <a:r>
              <a:rPr lang="en-GB" altLang="zh-TW" sz="2000" dirty="0" smtClean="0"/>
              <a:t>Australia (MIA).</a:t>
            </a:r>
            <a:endParaRPr lang="en-GB" altLang="zh-TW" sz="2000" dirty="0"/>
          </a:p>
          <a:p>
            <a:endParaRPr lang="en-GB" altLang="zh-TW" sz="2000"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960" y="3645024"/>
            <a:ext cx="2387520" cy="15265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Rectangle 4"/>
          <p:cNvSpPr/>
          <p:nvPr/>
        </p:nvSpPr>
        <p:spPr>
          <a:xfrm>
            <a:off x="467544" y="5734997"/>
            <a:ext cx="835292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GB" altLang="zh-TW" b="1" dirty="0" smtClean="0"/>
              <a:t>Aim: To predict survival prognosis for Stage III melanoma patients.</a:t>
            </a:r>
          </a:p>
          <a:p>
            <a:endParaRPr lang="en-GB" altLang="zh-TW" dirty="0"/>
          </a:p>
        </p:txBody>
      </p:sp>
      <p:pic>
        <p:nvPicPr>
          <p:cNvPr id="6" name="Picture 5"/>
          <p:cNvPicPr>
            <a:picLocks noChangeAspect="1"/>
          </p:cNvPicPr>
          <p:nvPr/>
        </p:nvPicPr>
        <p:blipFill>
          <a:blip r:embed="rId3"/>
          <a:stretch>
            <a:fillRect/>
          </a:stretch>
        </p:blipFill>
        <p:spPr>
          <a:xfrm>
            <a:off x="7452320" y="1412776"/>
            <a:ext cx="1421904" cy="1635190"/>
          </a:xfrm>
          <a:prstGeom prst="rect">
            <a:avLst/>
          </a:prstGeom>
        </p:spPr>
      </p:pic>
    </p:spTree>
    <p:extLst>
      <p:ext uri="{BB962C8B-B14F-4D97-AF65-F5344CB8AC3E}">
        <p14:creationId xmlns:p14="http://schemas.microsoft.com/office/powerpoint/2010/main" val="163571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smtClean="0"/>
              <a:t>Thankyou</a:t>
            </a:r>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0968200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Experimental data</a:t>
            </a:r>
            <a:br>
              <a:rPr lang="en-AU" dirty="0" smtClean="0"/>
            </a:br>
            <a:r>
              <a:rPr lang="en-AU" dirty="0" smtClean="0"/>
              <a:t>Stage III metastatic melanoma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6" name="Picture 5" descr="Survival.pdf"/>
          <p:cNvPicPr>
            <a:picLocks noChangeAspect="1"/>
          </p:cNvPicPr>
          <p:nvPr/>
        </p:nvPicPr>
        <p:blipFill rotWithShape="1">
          <a:blip r:embed="rId2" cstate="print">
            <a:extLst>
              <a:ext uri="{28A0092B-C50C-407E-A947-70E740481C1C}">
                <a14:useLocalDpi xmlns:a14="http://schemas.microsoft.com/office/drawing/2010/main"/>
              </a:ext>
            </a:extLst>
          </a:blip>
          <a:srcRect l="4861" t="12699" b="1987"/>
          <a:stretch/>
        </p:blipFill>
        <p:spPr>
          <a:xfrm>
            <a:off x="395536" y="1412777"/>
            <a:ext cx="6768751" cy="4968552"/>
          </a:xfrm>
          <a:prstGeom prst="rect">
            <a:avLst/>
          </a:prstGeom>
        </p:spPr>
      </p:pic>
      <p:grpSp>
        <p:nvGrpSpPr>
          <p:cNvPr id="7" name="Group 6"/>
          <p:cNvGrpSpPr/>
          <p:nvPr/>
        </p:nvGrpSpPr>
        <p:grpSpPr>
          <a:xfrm>
            <a:off x="6660233" y="1600200"/>
            <a:ext cx="2160239" cy="3808170"/>
            <a:chOff x="6156176" y="1732538"/>
            <a:chExt cx="2422087" cy="4757334"/>
          </a:xfrm>
        </p:grpSpPr>
        <p:sp>
          <p:nvSpPr>
            <p:cNvPr id="8" name="Rectangle 7"/>
            <p:cNvSpPr/>
            <p:nvPr/>
          </p:nvSpPr>
          <p:spPr>
            <a:xfrm>
              <a:off x="6156176" y="1732538"/>
              <a:ext cx="2422087" cy="466442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AU"/>
            </a:p>
          </p:txBody>
        </p:sp>
        <p:sp>
          <p:nvSpPr>
            <p:cNvPr id="9" name="TextBox 8"/>
            <p:cNvSpPr txBox="1"/>
            <p:nvPr/>
          </p:nvSpPr>
          <p:spPr>
            <a:xfrm>
              <a:off x="6186283" y="1991361"/>
              <a:ext cx="2376265" cy="4498511"/>
            </a:xfrm>
            <a:prstGeom prst="rect">
              <a:avLst/>
            </a:prstGeom>
            <a:noFill/>
          </p:spPr>
          <p:txBody>
            <a:bodyPr wrap="square" rtlCol="0">
              <a:spAutoFit/>
            </a:bodyPr>
            <a:lstStyle/>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b="1" dirty="0" smtClean="0"/>
                <a:t>Two survival groups</a:t>
              </a:r>
            </a:p>
            <a:p>
              <a:pP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endParaRPr lang="en-GB" sz="1800" dirty="0" smtClean="0"/>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b="1" dirty="0" smtClean="0">
                  <a:solidFill>
                    <a:srgbClr val="3A8FDE"/>
                  </a:solidFill>
                </a:rPr>
                <a:t>Poor prognosis</a:t>
              </a:r>
              <a:r>
                <a:rPr lang="en-GB" sz="1800" dirty="0" smtClean="0"/>
                <a:t> Survival &lt; 1 year and died due to melanoma</a:t>
              </a:r>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endParaRPr lang="en-GB" sz="1800" dirty="0" smtClean="0"/>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b="1" dirty="0" smtClean="0">
                  <a:solidFill>
                    <a:schemeClr val="accent1">
                      <a:lumMod val="60000"/>
                      <a:lumOff val="40000"/>
                    </a:schemeClr>
                  </a:solidFill>
                </a:rPr>
                <a:t>Good prognosis</a:t>
              </a:r>
              <a:r>
                <a:rPr lang="en-GB" sz="1800" dirty="0" smtClean="0"/>
                <a:t> </a:t>
              </a:r>
            </a:p>
            <a:p>
              <a:pPr algn="ctr">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1963" algn="l"/>
                  <a:tab pos="8531225" algn="l"/>
                  <a:tab pos="8980488" algn="l"/>
                </a:tabLst>
              </a:pPr>
              <a:r>
                <a:rPr lang="en-GB" sz="1800" dirty="0" smtClean="0"/>
                <a:t>Survival ≥ 4 years with no sign of relapse</a:t>
              </a:r>
            </a:p>
            <a:p>
              <a:endParaRPr lang="en-AU" sz="1200" dirty="0"/>
            </a:p>
          </p:txBody>
        </p:sp>
      </p:grpSp>
    </p:spTree>
    <p:extLst>
      <p:ext uri="{BB962C8B-B14F-4D97-AF65-F5344CB8AC3E}">
        <p14:creationId xmlns:p14="http://schemas.microsoft.com/office/powerpoint/2010/main" val="18617638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AU" sz="2800" dirty="0" smtClean="0"/>
              <a:t>Main messages</a:t>
            </a:r>
            <a:endParaRPr lang="en-US" sz="2800" dirty="0"/>
          </a:p>
        </p:txBody>
      </p:sp>
      <p:sp>
        <p:nvSpPr>
          <p:cNvPr id="3" name="Content Placeholder 2"/>
          <p:cNvSpPr>
            <a:spLocks noGrp="1"/>
          </p:cNvSpPr>
          <p:nvPr>
            <p:ph idx="1"/>
          </p:nvPr>
        </p:nvSpPr>
        <p:spPr/>
        <p:txBody>
          <a:bodyPr/>
          <a:lstStyle/>
          <a:p>
            <a:r>
              <a:rPr lang="en-AU" sz="2800" dirty="0" smtClean="0"/>
              <a:t>Each data platform (clinical, gene, protein) has its own challenges</a:t>
            </a:r>
          </a:p>
          <a:p>
            <a:r>
              <a:rPr lang="en-AU" sz="2800" dirty="0"/>
              <a:t>Additive </a:t>
            </a:r>
            <a:r>
              <a:rPr lang="en-AU" sz="2800" dirty="0" smtClean="0">
                <a:solidFill>
                  <a:srgbClr val="FF0000"/>
                </a:solidFill>
              </a:rPr>
              <a:t>vertical integration </a:t>
            </a:r>
            <a:r>
              <a:rPr lang="en-AU" sz="2800" dirty="0"/>
              <a:t>is not automatically </a:t>
            </a:r>
            <a:r>
              <a:rPr lang="en-AU" sz="2800" dirty="0" smtClean="0"/>
              <a:t>better</a:t>
            </a:r>
          </a:p>
          <a:p>
            <a:r>
              <a:rPr lang="en-AU" sz="2800" dirty="0" smtClean="0"/>
              <a:t>Error </a:t>
            </a:r>
            <a:r>
              <a:rPr lang="en-AU" sz="2800" dirty="0"/>
              <a:t>rate </a:t>
            </a:r>
            <a:r>
              <a:rPr lang="en-AU" sz="2800" dirty="0" smtClean="0"/>
              <a:t>hunting</a:t>
            </a:r>
          </a:p>
          <a:p>
            <a:r>
              <a:rPr lang="en-AU" sz="2800" dirty="0" smtClean="0"/>
              <a:t>Interaction effects are difficult to find when </a:t>
            </a:r>
            <a:r>
              <a:rPr lang="en-AU" sz="2800" i="1" dirty="0" smtClean="0"/>
              <a:t>p</a:t>
            </a:r>
            <a:r>
              <a:rPr lang="en-AU" sz="2800" dirty="0" smtClean="0"/>
              <a:t> is large</a:t>
            </a:r>
          </a:p>
          <a:p>
            <a:r>
              <a:rPr lang="en-AU" sz="2800" dirty="0" smtClean="0"/>
              <a:t>‘Hard’ and ‘Easy’ classification helps to find interaction terms </a:t>
            </a:r>
          </a:p>
          <a:p>
            <a:pPr>
              <a:buFont typeface="Wingdings" charset="0"/>
              <a:buChar char="à"/>
            </a:pPr>
            <a:r>
              <a:rPr lang="en-AU" sz="2800" dirty="0" smtClean="0">
                <a:sym typeface="Wingdings"/>
              </a:rPr>
              <a:t>Hierarchical classification</a:t>
            </a:r>
            <a:endParaRPr lang="en-AU" sz="2800" dirty="0" smtClean="0"/>
          </a:p>
          <a:p>
            <a:pPr marL="0" indent="0">
              <a:buNone/>
            </a:pPr>
            <a:endParaRPr lang="en-AU" dirty="0" smtClean="0"/>
          </a:p>
        </p:txBody>
      </p:sp>
    </p:spTree>
    <p:extLst>
      <p:ext uri="{BB962C8B-B14F-4D97-AF65-F5344CB8AC3E}">
        <p14:creationId xmlns:p14="http://schemas.microsoft.com/office/powerpoint/2010/main" val="5033206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3796039" y="3778349"/>
            <a:ext cx="5347961" cy="251753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r>
              <a:rPr kumimoji="1" lang="en-AU" altLang="zh-TW" b="1" dirty="0" err="1" smtClean="0"/>
              <a:t>omics</a:t>
            </a:r>
            <a:r>
              <a:rPr kumimoji="1" lang="en-AU" altLang="zh-TW" b="1" dirty="0" smtClean="0"/>
              <a:t> data</a:t>
            </a:r>
          </a:p>
          <a:p>
            <a:pPr algn="ctr"/>
            <a:endParaRPr kumimoji="1" lang="en-AU" altLang="zh-TW" dirty="0"/>
          </a:p>
          <a:p>
            <a:pPr algn="ctr"/>
            <a:endParaRPr kumimoji="1" lang="zh-TW" altLang="en-US" dirty="0"/>
          </a:p>
        </p:txBody>
      </p:sp>
      <p:sp>
        <p:nvSpPr>
          <p:cNvPr id="4" name="Title 3"/>
          <p:cNvSpPr>
            <a:spLocks noGrp="1"/>
          </p:cNvSpPr>
          <p:nvPr>
            <p:ph type="title"/>
          </p:nvPr>
        </p:nvSpPr>
        <p:spPr/>
        <p:txBody>
          <a:bodyPr>
            <a:normAutofit fontScale="90000"/>
          </a:bodyPr>
          <a:lstStyle/>
          <a:p>
            <a:r>
              <a:rPr kumimoji="1" lang="en-AU" altLang="zh-TW" dirty="0" smtClean="0"/>
              <a:t>Experimental data</a:t>
            </a:r>
            <a:br>
              <a:rPr kumimoji="1" lang="en-AU" altLang="zh-TW" dirty="0" smtClean="0"/>
            </a:br>
            <a:r>
              <a:rPr kumimoji="1" lang="en-AU" altLang="zh-TW" sz="2000" dirty="0" smtClean="0"/>
              <a:t>First paper: </a:t>
            </a:r>
            <a:r>
              <a:rPr kumimoji="1" lang="en-AU" altLang="zh-TW" sz="2000" dirty="0" err="1" smtClean="0"/>
              <a:t>Jayawardana</a:t>
            </a:r>
            <a:r>
              <a:rPr kumimoji="1" lang="en-AU" altLang="zh-TW" sz="2000" dirty="0" smtClean="0"/>
              <a:t> et al (2015; IJCR)</a:t>
            </a:r>
            <a:endParaRPr kumimoji="1" lang="zh-TW" altLang="en-US" sz="2000" dirty="0"/>
          </a:p>
        </p:txBody>
      </p:sp>
      <p:sp>
        <p:nvSpPr>
          <p:cNvPr id="5" name="Magnetic Disk 4"/>
          <p:cNvSpPr/>
          <p:nvPr/>
        </p:nvSpPr>
        <p:spPr>
          <a:xfrm>
            <a:off x="1728008" y="1700808"/>
            <a:ext cx="2267928" cy="146762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en-AU" altLang="zh-TW" dirty="0" smtClean="0"/>
          </a:p>
          <a:p>
            <a:pPr algn="ctr"/>
            <a:r>
              <a:rPr kumimoji="1" lang="en-AU" altLang="zh-TW" dirty="0" smtClean="0"/>
              <a:t>84 Stage III </a:t>
            </a:r>
          </a:p>
          <a:p>
            <a:pPr algn="ctr"/>
            <a:r>
              <a:rPr kumimoji="1" lang="en-AU" altLang="zh-TW" dirty="0" smtClean="0"/>
              <a:t>Melanoma specimens</a:t>
            </a:r>
          </a:p>
        </p:txBody>
      </p:sp>
      <p:sp>
        <p:nvSpPr>
          <p:cNvPr id="6" name="Parallelogram 5"/>
          <p:cNvSpPr/>
          <p:nvPr/>
        </p:nvSpPr>
        <p:spPr>
          <a:xfrm>
            <a:off x="5076108" y="1710795"/>
            <a:ext cx="2880268" cy="1500314"/>
          </a:xfrm>
          <a:prstGeom prst="parallelogram">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AU" altLang="zh-TW" dirty="0" smtClean="0"/>
              <a:t>GP: &lt; 1 year </a:t>
            </a:r>
            <a:r>
              <a:rPr lang="en-GB" altLang="zh-TW" dirty="0"/>
              <a:t>died due to </a:t>
            </a:r>
            <a:r>
              <a:rPr lang="en-GB" altLang="zh-TW" dirty="0" smtClean="0"/>
              <a:t>melanoma</a:t>
            </a:r>
          </a:p>
          <a:p>
            <a:pPr algn="ctr"/>
            <a:endParaRPr lang="en-GB" altLang="zh-TW" dirty="0" smtClean="0"/>
          </a:p>
          <a:p>
            <a:pPr algn="ctr"/>
            <a:r>
              <a:rPr lang="en-GB" altLang="zh-TW" dirty="0" smtClean="0"/>
              <a:t>PP: &gt; 4 year with no sign of relapse</a:t>
            </a:r>
            <a:endParaRPr kumimoji="1" lang="en-AU" altLang="zh-TW" dirty="0" smtClean="0"/>
          </a:p>
        </p:txBody>
      </p:sp>
      <p:sp>
        <p:nvSpPr>
          <p:cNvPr id="7" name="Rectangle 6"/>
          <p:cNvSpPr/>
          <p:nvPr/>
        </p:nvSpPr>
        <p:spPr>
          <a:xfrm>
            <a:off x="204113" y="3895636"/>
            <a:ext cx="1620000" cy="13608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AU" altLang="zh-TW" dirty="0" err="1" smtClean="0"/>
              <a:t>Clinico</a:t>
            </a:r>
            <a:r>
              <a:rPr kumimoji="1" lang="en-AU" altLang="zh-TW" dirty="0" smtClean="0"/>
              <a:t>-pathologic</a:t>
            </a:r>
          </a:p>
          <a:p>
            <a:pPr algn="ctr"/>
            <a:r>
              <a:rPr kumimoji="1" lang="en-AU" altLang="zh-TW" dirty="0" smtClean="0"/>
              <a:t>(n = 48)</a:t>
            </a:r>
            <a:endParaRPr kumimoji="1" lang="zh-TW" altLang="en-US" dirty="0"/>
          </a:p>
        </p:txBody>
      </p:sp>
      <p:sp>
        <p:nvSpPr>
          <p:cNvPr id="8" name="Rectangle 7"/>
          <p:cNvSpPr/>
          <p:nvPr/>
        </p:nvSpPr>
        <p:spPr>
          <a:xfrm>
            <a:off x="2034773" y="3895636"/>
            <a:ext cx="1620000" cy="13608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AU" altLang="zh-TW" dirty="0" smtClean="0"/>
              <a:t>BRAF / NRAS</a:t>
            </a:r>
          </a:p>
          <a:p>
            <a:pPr algn="ctr"/>
            <a:r>
              <a:rPr kumimoji="1" lang="en-AU" altLang="zh-TW" dirty="0" smtClean="0"/>
              <a:t>Mutation status</a:t>
            </a:r>
          </a:p>
          <a:p>
            <a:pPr algn="ctr"/>
            <a:r>
              <a:rPr kumimoji="1" lang="en-AU" altLang="zh-TW" dirty="0" smtClean="0"/>
              <a:t>(n = 48)</a:t>
            </a:r>
            <a:endParaRPr kumimoji="1" lang="zh-TW" altLang="en-US" dirty="0"/>
          </a:p>
        </p:txBody>
      </p:sp>
      <p:sp>
        <p:nvSpPr>
          <p:cNvPr id="9" name="Rectangle 8"/>
          <p:cNvSpPr/>
          <p:nvPr/>
        </p:nvSpPr>
        <p:spPr>
          <a:xfrm>
            <a:off x="3836413"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mRNA expression</a:t>
            </a:r>
          </a:p>
          <a:p>
            <a:pPr algn="ctr"/>
            <a:r>
              <a:rPr kumimoji="1" lang="en-AU" altLang="zh-TW" dirty="0" smtClean="0"/>
              <a:t>(n = 47)</a:t>
            </a:r>
          </a:p>
        </p:txBody>
      </p:sp>
      <p:sp>
        <p:nvSpPr>
          <p:cNvPr id="10" name="Rectangle 9"/>
          <p:cNvSpPr/>
          <p:nvPr/>
        </p:nvSpPr>
        <p:spPr>
          <a:xfrm>
            <a:off x="5633060"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microRNA expression</a:t>
            </a:r>
          </a:p>
          <a:p>
            <a:pPr algn="ctr"/>
            <a:r>
              <a:rPr kumimoji="1" lang="en-AU" altLang="zh-TW" dirty="0" smtClean="0"/>
              <a:t>(n = 45)</a:t>
            </a:r>
          </a:p>
        </p:txBody>
      </p:sp>
      <p:sp>
        <p:nvSpPr>
          <p:cNvPr id="11" name="Rectangle 10"/>
          <p:cNvSpPr/>
          <p:nvPr/>
        </p:nvSpPr>
        <p:spPr>
          <a:xfrm>
            <a:off x="7405460" y="3895636"/>
            <a:ext cx="1620000" cy="136082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AU" altLang="zh-TW" dirty="0" smtClean="0"/>
              <a:t>Protein (</a:t>
            </a:r>
            <a:r>
              <a:rPr kumimoji="1" lang="en-AU" altLang="zh-TW" dirty="0" err="1" smtClean="0"/>
              <a:t>iTRAQ</a:t>
            </a:r>
            <a:r>
              <a:rPr kumimoji="1" lang="en-AU" altLang="zh-TW" dirty="0" smtClean="0"/>
              <a:t>) expression</a:t>
            </a:r>
          </a:p>
          <a:p>
            <a:pPr algn="ctr"/>
            <a:r>
              <a:rPr kumimoji="1" lang="en-AU" altLang="zh-TW" dirty="0" smtClean="0"/>
              <a:t>  (n = 33)*</a:t>
            </a:r>
          </a:p>
        </p:txBody>
      </p:sp>
      <p:sp>
        <p:nvSpPr>
          <p:cNvPr id="13" name="Rounded Rectangle 12"/>
          <p:cNvSpPr/>
          <p:nvPr/>
        </p:nvSpPr>
        <p:spPr>
          <a:xfrm>
            <a:off x="204113" y="5505000"/>
            <a:ext cx="1620000" cy="4893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AU" altLang="zh-TW" dirty="0" smtClean="0"/>
              <a:t>19 variables</a:t>
            </a:r>
            <a:endParaRPr kumimoji="1" lang="zh-TW" altLang="en-US" dirty="0"/>
          </a:p>
        </p:txBody>
      </p:sp>
      <p:sp>
        <p:nvSpPr>
          <p:cNvPr id="14" name="Rounded Rectangle 13"/>
          <p:cNvSpPr/>
          <p:nvPr/>
        </p:nvSpPr>
        <p:spPr>
          <a:xfrm>
            <a:off x="2041156" y="5505000"/>
            <a:ext cx="1620000" cy="48933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AU" altLang="zh-TW" dirty="0"/>
              <a:t>2</a:t>
            </a:r>
            <a:r>
              <a:rPr kumimoji="1" lang="en-AU" altLang="zh-TW" dirty="0" smtClean="0"/>
              <a:t> variables</a:t>
            </a:r>
            <a:endParaRPr kumimoji="1" lang="zh-TW" altLang="en-US" dirty="0"/>
          </a:p>
        </p:txBody>
      </p:sp>
      <p:sp>
        <p:nvSpPr>
          <p:cNvPr id="15" name="Rounded Rectangle 14"/>
          <p:cNvSpPr/>
          <p:nvPr/>
        </p:nvSpPr>
        <p:spPr>
          <a:xfrm>
            <a:off x="3836413"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48802</a:t>
            </a:r>
          </a:p>
          <a:p>
            <a:pPr algn="ctr"/>
            <a:r>
              <a:rPr kumimoji="1" lang="en-AU" altLang="zh-TW" dirty="0" smtClean="0"/>
              <a:t>probes</a:t>
            </a:r>
          </a:p>
        </p:txBody>
      </p:sp>
      <p:sp>
        <p:nvSpPr>
          <p:cNvPr id="16" name="Rounded Rectangle 15"/>
          <p:cNvSpPr/>
          <p:nvPr/>
        </p:nvSpPr>
        <p:spPr>
          <a:xfrm>
            <a:off x="5633060"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1347 sets of probes</a:t>
            </a:r>
          </a:p>
        </p:txBody>
      </p:sp>
      <p:sp>
        <p:nvSpPr>
          <p:cNvPr id="17" name="Rounded Rectangle 16"/>
          <p:cNvSpPr/>
          <p:nvPr/>
        </p:nvSpPr>
        <p:spPr>
          <a:xfrm>
            <a:off x="7405460" y="5505000"/>
            <a:ext cx="1620000" cy="48933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AU" altLang="zh-TW" dirty="0" smtClean="0"/>
              <a:t>8397 peptides</a:t>
            </a:r>
          </a:p>
        </p:txBody>
      </p:sp>
      <p:cxnSp>
        <p:nvCxnSpPr>
          <p:cNvPr id="23" name="Straight Connector 22"/>
          <p:cNvCxnSpPr>
            <a:stCxn id="6" idx="4"/>
          </p:cNvCxnSpPr>
          <p:nvPr/>
        </p:nvCxnSpPr>
        <p:spPr>
          <a:xfrm flipH="1">
            <a:off x="6514993" y="3211109"/>
            <a:ext cx="1249" cy="31457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1013735" y="3531882"/>
            <a:ext cx="7190658" cy="4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7" idx="0"/>
          </p:cNvCxnSpPr>
          <p:nvPr/>
        </p:nvCxnSpPr>
        <p:spPr>
          <a:xfrm>
            <a:off x="1014113" y="3535999"/>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844419" y="3531882"/>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612420"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491531"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8204393" y="3537876"/>
            <a:ext cx="0" cy="359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90717" y="3778349"/>
            <a:ext cx="3651363" cy="251753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endParaRPr kumimoji="1" lang="en-AU" altLang="zh-TW" dirty="0" smtClean="0"/>
          </a:p>
          <a:p>
            <a:pPr algn="ctr"/>
            <a:endParaRPr kumimoji="1" lang="en-AU" altLang="zh-TW" dirty="0"/>
          </a:p>
          <a:p>
            <a:pPr algn="ctr"/>
            <a:r>
              <a:rPr kumimoji="1" lang="en-AU" altLang="zh-TW" b="1" dirty="0" smtClean="0"/>
              <a:t>CPM</a:t>
            </a:r>
          </a:p>
          <a:p>
            <a:pPr algn="ctr"/>
            <a:endParaRPr kumimoji="1" lang="en-AU" altLang="zh-TW" dirty="0"/>
          </a:p>
          <a:p>
            <a:pPr algn="ctr"/>
            <a:endParaRPr kumimoji="1" lang="zh-TW" altLang="en-US" dirty="0"/>
          </a:p>
        </p:txBody>
      </p:sp>
      <p:cxnSp>
        <p:nvCxnSpPr>
          <p:cNvPr id="22" name="Straight Arrow Connector 21"/>
          <p:cNvCxnSpPr/>
          <p:nvPr/>
        </p:nvCxnSpPr>
        <p:spPr>
          <a:xfrm>
            <a:off x="3995936" y="2430875"/>
            <a:ext cx="122413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1311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476672"/>
            <a:ext cx="7056457" cy="633417"/>
          </a:xfrm>
        </p:spPr>
        <p:txBody>
          <a:bodyPr>
            <a:normAutofit/>
          </a:bodyPr>
          <a:lstStyle/>
          <a:p>
            <a:r>
              <a:rPr lang="en-AU" sz="2800" dirty="0" smtClean="0"/>
              <a:t>Characteristics of our data</a:t>
            </a:r>
            <a:endParaRPr lang="en-US" sz="2800" dirty="0"/>
          </a:p>
        </p:txBody>
      </p:sp>
      <p:sp>
        <p:nvSpPr>
          <p:cNvPr id="3" name="Content Placeholder 2"/>
          <p:cNvSpPr>
            <a:spLocks noGrp="1"/>
          </p:cNvSpPr>
          <p:nvPr>
            <p:ph idx="1"/>
          </p:nvPr>
        </p:nvSpPr>
        <p:spPr/>
        <p:txBody>
          <a:bodyPr>
            <a:normAutofit fontScale="85000" lnSpcReduction="10000"/>
          </a:bodyPr>
          <a:lstStyle/>
          <a:p>
            <a:r>
              <a:rPr lang="en-AU" sz="2800" dirty="0"/>
              <a:t>Detailed clinical and pathological data, with mutation status for majority of the </a:t>
            </a:r>
            <a:r>
              <a:rPr lang="en-AU" sz="2800" dirty="0" smtClean="0"/>
              <a:t>patients</a:t>
            </a:r>
            <a:endParaRPr lang="en-AU" sz="2800" dirty="0"/>
          </a:p>
          <a:p>
            <a:pPr marL="0" indent="0">
              <a:buNone/>
            </a:pPr>
            <a:endParaRPr lang="en-AU" sz="2800" dirty="0"/>
          </a:p>
          <a:p>
            <a:r>
              <a:rPr lang="en-AU" sz="2800" dirty="0"/>
              <a:t>“Small” clinical data</a:t>
            </a:r>
            <a:endParaRPr lang="en-AU" sz="2800" dirty="0" smtClean="0"/>
          </a:p>
          <a:p>
            <a:pPr lvl="1"/>
            <a:r>
              <a:rPr lang="en-AU" sz="2600" dirty="0"/>
              <a:t>S</a:t>
            </a:r>
            <a:r>
              <a:rPr lang="en-AU" sz="2600" dirty="0" smtClean="0"/>
              <a:t>mall </a:t>
            </a:r>
            <a:r>
              <a:rPr lang="en-AU" sz="2600" dirty="0"/>
              <a:t>relative to other cancer </a:t>
            </a:r>
            <a:r>
              <a:rPr lang="en-AU" sz="2600" dirty="0" smtClean="0"/>
              <a:t>types</a:t>
            </a:r>
            <a:endParaRPr lang="en-AU" sz="2600" dirty="0"/>
          </a:p>
          <a:p>
            <a:pPr lvl="1"/>
            <a:r>
              <a:rPr lang="en-AU" sz="2600" dirty="0"/>
              <a:t>Large study of fresh tissue samples focusing on Stage III </a:t>
            </a:r>
            <a:r>
              <a:rPr lang="en-AU" sz="2600" dirty="0" smtClean="0"/>
              <a:t>patients</a:t>
            </a:r>
          </a:p>
          <a:p>
            <a:pPr lvl="1"/>
            <a:r>
              <a:rPr lang="en-AU" sz="2600" dirty="0" smtClean="0"/>
              <a:t>Missing values</a:t>
            </a:r>
            <a:endParaRPr lang="en-AU" sz="2600" dirty="0"/>
          </a:p>
          <a:p>
            <a:pPr marL="0" indent="0">
              <a:buNone/>
            </a:pPr>
            <a:endParaRPr lang="en-AU" sz="2800" dirty="0"/>
          </a:p>
          <a:p>
            <a:r>
              <a:rPr lang="en-AU" sz="2800" dirty="0">
                <a:solidFill>
                  <a:srgbClr val="FF0000"/>
                </a:solidFill>
              </a:rPr>
              <a:t>Vertical</a:t>
            </a:r>
            <a:r>
              <a:rPr lang="en-AU" sz="2800" dirty="0"/>
              <a:t> (</a:t>
            </a:r>
            <a:r>
              <a:rPr lang="en-AU" sz="2800" dirty="0" err="1"/>
              <a:t>omics</a:t>
            </a:r>
            <a:r>
              <a:rPr lang="en-AU" sz="2800" dirty="0"/>
              <a:t>) </a:t>
            </a:r>
            <a:r>
              <a:rPr lang="en-AU" sz="2800" dirty="0" smtClean="0">
                <a:solidFill>
                  <a:srgbClr val="FF0000"/>
                </a:solidFill>
              </a:rPr>
              <a:t>data </a:t>
            </a:r>
            <a:r>
              <a:rPr lang="en-AU" sz="2824" dirty="0"/>
              <a:t>=</a:t>
            </a:r>
            <a:r>
              <a:rPr lang="en-AU" sz="2800" dirty="0" smtClean="0">
                <a:solidFill>
                  <a:srgbClr val="FF0000"/>
                </a:solidFill>
              </a:rPr>
              <a:t> </a:t>
            </a:r>
            <a:r>
              <a:rPr lang="en-AU" sz="2600" dirty="0">
                <a:solidFill>
                  <a:srgbClr val="FF0000"/>
                </a:solidFill>
              </a:rPr>
              <a:t>m</a:t>
            </a:r>
            <a:r>
              <a:rPr lang="en-AU" sz="2600" dirty="0" smtClean="0">
                <a:solidFill>
                  <a:srgbClr val="FF0000"/>
                </a:solidFill>
              </a:rPr>
              <a:t>ore </a:t>
            </a:r>
            <a:r>
              <a:rPr lang="en-AU" sz="2600" dirty="0">
                <a:solidFill>
                  <a:srgbClr val="FF0000"/>
                </a:solidFill>
              </a:rPr>
              <a:t>genetic information </a:t>
            </a:r>
            <a:r>
              <a:rPr lang="en-AU" sz="2600" dirty="0"/>
              <a:t>on the same </a:t>
            </a:r>
            <a:r>
              <a:rPr lang="en-AU" sz="2600" dirty="0" smtClean="0"/>
              <a:t>patients</a:t>
            </a:r>
          </a:p>
          <a:p>
            <a:pPr marL="174625" lvl="1" indent="-174625">
              <a:buFont typeface="Arial" pitchFamily="34" charset="0"/>
              <a:buChar char="›"/>
            </a:pPr>
            <a:r>
              <a:rPr lang="en-AU" sz="2600" dirty="0"/>
              <a:t>Contrast to </a:t>
            </a:r>
            <a:r>
              <a:rPr lang="en-AU" sz="2600" dirty="0" smtClean="0">
                <a:solidFill>
                  <a:schemeClr val="tx2">
                    <a:lumMod val="60000"/>
                    <a:lumOff val="40000"/>
                  </a:schemeClr>
                </a:solidFill>
              </a:rPr>
              <a:t>horizontal data</a:t>
            </a:r>
            <a:r>
              <a:rPr lang="en-AU" sz="2600" dirty="0" smtClean="0"/>
              <a:t> = </a:t>
            </a:r>
            <a:r>
              <a:rPr lang="en-AU" sz="2600" dirty="0" smtClean="0">
                <a:solidFill>
                  <a:srgbClr val="3A8FDE"/>
                </a:solidFill>
              </a:rPr>
              <a:t>more </a:t>
            </a:r>
            <a:r>
              <a:rPr lang="en-AU" sz="2600" dirty="0">
                <a:solidFill>
                  <a:srgbClr val="3A8FDE"/>
                </a:solidFill>
              </a:rPr>
              <a:t>patients </a:t>
            </a:r>
            <a:r>
              <a:rPr lang="en-AU" sz="2600" dirty="0"/>
              <a:t>with the same genetic </a:t>
            </a:r>
            <a:r>
              <a:rPr lang="en-AU" sz="2600" dirty="0" smtClean="0"/>
              <a:t>information</a:t>
            </a:r>
          </a:p>
          <a:p>
            <a:endParaRPr lang="en-AU" sz="2600" dirty="0" smtClean="0"/>
          </a:p>
          <a:p>
            <a:endParaRPr lang="en-AU" sz="2600" dirty="0" smtClean="0"/>
          </a:p>
          <a:p>
            <a:pPr marL="0" indent="0">
              <a:buNone/>
            </a:pPr>
            <a:endParaRPr lang="en-AU" dirty="0" smtClean="0"/>
          </a:p>
        </p:txBody>
      </p:sp>
    </p:spTree>
    <p:extLst>
      <p:ext uri="{BB962C8B-B14F-4D97-AF65-F5344CB8AC3E}">
        <p14:creationId xmlns:p14="http://schemas.microsoft.com/office/powerpoint/2010/main" val="3998361250"/>
      </p:ext>
    </p:extLst>
  </p:cSld>
  <p:clrMapOvr>
    <a:masterClrMapping/>
  </p:clrMapOvr>
  <p:timing>
    <p:tnLst>
      <p:par>
        <p:cTn id="1" dur="indefinite" restart="never" nodeType="tmRoot"/>
      </p:par>
    </p:tnLst>
  </p:timing>
</p:sld>
</file>

<file path=ppt/theme/theme1.xml><?xml version="1.0" encoding="utf-8"?>
<a:theme xmlns:a="http://schemas.openxmlformats.org/drawingml/2006/main" name="UNIS Master">
  <a:themeElements>
    <a:clrScheme name="UNIS Master">
      <a:dk1>
        <a:sysClr val="windowText" lastClr="000000"/>
      </a:dk1>
      <a:lt1>
        <a:sysClr val="window" lastClr="FFFFFF"/>
      </a:lt1>
      <a:dk2>
        <a:srgbClr val="12416C"/>
      </a:dk2>
      <a:lt2>
        <a:srgbClr val="FBCD6B"/>
      </a:lt2>
      <a:accent1>
        <a:srgbClr val="CE1126"/>
      </a:accent1>
      <a:accent2>
        <a:srgbClr val="12416C"/>
      </a:accent2>
      <a:accent3>
        <a:srgbClr val="F9B72C"/>
      </a:accent3>
      <a:accent4>
        <a:srgbClr val="BBBDC0"/>
      </a:accent4>
      <a:accent5>
        <a:srgbClr val="E68892"/>
      </a:accent5>
      <a:accent6>
        <a:srgbClr val="88A0B5"/>
      </a:accent6>
      <a:hlink>
        <a:srgbClr val="0000FF"/>
      </a:hlink>
      <a:folHlink>
        <a:srgbClr val="0000FF"/>
      </a:folHlink>
    </a:clrScheme>
    <a:fontScheme name="UNIS_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3723</TotalTime>
  <Words>3124</Words>
  <Application>Microsoft Office PowerPoint</Application>
  <PresentationFormat>On-screen Show (4:3)</PresentationFormat>
  <Paragraphs>668</Paragraphs>
  <Slides>50</Slides>
  <Notes>35</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UNIS Master</vt:lpstr>
      <vt:lpstr>Single- and Multi-Layered Data Classification for Biomarker Discovery</vt:lpstr>
      <vt:lpstr>Collaborators</vt:lpstr>
      <vt:lpstr>UV index on September 29, 2014</vt:lpstr>
      <vt:lpstr>Monthly average UV-Index</vt:lpstr>
      <vt:lpstr>Melanomas</vt:lpstr>
      <vt:lpstr>Experimental data Stage III metastatic melanoma</vt:lpstr>
      <vt:lpstr>Main messages</vt:lpstr>
      <vt:lpstr>Experimental data First paper: Jayawardana et al (2015; IJCR)</vt:lpstr>
      <vt:lpstr>Characteristics of our data</vt:lpstr>
      <vt:lpstr>Challenges in “vertical” integration</vt:lpstr>
      <vt:lpstr>Integration</vt:lpstr>
      <vt:lpstr>5-fold cross validation</vt:lpstr>
      <vt:lpstr>5-fold cross validation</vt:lpstr>
      <vt:lpstr>5-fold cross validation</vt:lpstr>
      <vt:lpstr>5-fold cross validation</vt:lpstr>
      <vt:lpstr>5-fold cross validation</vt:lpstr>
      <vt:lpstr>Repeated 5-fold cross validation</vt:lpstr>
      <vt:lpstr>Classifiers</vt:lpstr>
      <vt:lpstr>Error rate hunting The difficulty of getting error of comparable error rates</vt:lpstr>
      <vt:lpstr>Repeated 5-fold cross validation The 50 most DE genes and using DLDA</vt:lpstr>
      <vt:lpstr>Samples that are easy and hard to classify</vt:lpstr>
      <vt:lpstr>Another study: TCGA</vt:lpstr>
      <vt:lpstr>Summary so far …</vt:lpstr>
      <vt:lpstr>Motivating simulation example I</vt:lpstr>
      <vt:lpstr>Motivating simulation example I</vt:lpstr>
      <vt:lpstr>Motivating simulation example I</vt:lpstr>
      <vt:lpstr>Motivating simulation example I</vt:lpstr>
      <vt:lpstr>Motivating simulation example I</vt:lpstr>
      <vt:lpstr>Motivating simulation example I</vt:lpstr>
      <vt:lpstr>Motivating simulation example I</vt:lpstr>
      <vt:lpstr>Motivating simulation example II</vt:lpstr>
      <vt:lpstr>Motivating simulation example II</vt:lpstr>
      <vt:lpstr>Motivating simulation example II</vt:lpstr>
      <vt:lpstr>Motivating simulation example I</vt:lpstr>
      <vt:lpstr>Recall – Experimental data Stage III metastatic melanoma</vt:lpstr>
      <vt:lpstr>Recall - Experimental data</vt:lpstr>
      <vt:lpstr>Patient accuracy Results from Jayawardana et al (2015; IJCR)</vt:lpstr>
      <vt:lpstr>So what is wrong?</vt:lpstr>
      <vt:lpstr>Samples that are hard to classify</vt:lpstr>
      <vt:lpstr>Samples that are hard to classify</vt:lpstr>
      <vt:lpstr>Patient CV error as new response</vt:lpstr>
      <vt:lpstr>Regression output</vt:lpstr>
      <vt:lpstr>‘Hard’ and ‘Easy’ to classify samples</vt:lpstr>
      <vt:lpstr>‘Hard’ and ‘Easy’ to classify samples</vt:lpstr>
      <vt:lpstr>CV error of split within Tumor Extranodal Results for two classifiers</vt:lpstr>
      <vt:lpstr>Where has this lead us?</vt:lpstr>
      <vt:lpstr>Main messages</vt:lpstr>
      <vt:lpstr>UV index on November 12, 2014</vt:lpstr>
      <vt:lpstr>Acknowledgements</vt:lpstr>
      <vt:lpstr>Thankyou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UNIS Template</dc:title>
  <dc:creator>PresentationStudio.com</dc:creator>
  <cp:lastModifiedBy>Administrator</cp:lastModifiedBy>
  <cp:revision>266</cp:revision>
  <dcterms:created xsi:type="dcterms:W3CDTF">2014-11-11T22:50:48Z</dcterms:created>
  <dcterms:modified xsi:type="dcterms:W3CDTF">2015-01-20T11:41:11Z</dcterms:modified>
</cp:coreProperties>
</file>